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53" r:id="rId3"/>
    <p:sldId id="264" r:id="rId4"/>
    <p:sldId id="366" r:id="rId5"/>
    <p:sldId id="367" r:id="rId6"/>
    <p:sldId id="266" r:id="rId7"/>
    <p:sldId id="265" r:id="rId8"/>
    <p:sldId id="358" r:id="rId9"/>
    <p:sldId id="355" r:id="rId10"/>
    <p:sldId id="360" r:id="rId11"/>
    <p:sldId id="359" r:id="rId12"/>
    <p:sldId id="271" r:id="rId13"/>
    <p:sldId id="3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21F"/>
    <a:srgbClr val="FFCC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94648" autoAdjust="0"/>
  </p:normalViewPr>
  <p:slideViewPr>
    <p:cSldViewPr>
      <p:cViewPr>
        <p:scale>
          <a:sx n="70" d="100"/>
          <a:sy n="70" d="100"/>
        </p:scale>
        <p:origin x="-12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A2BF7E-545B-4DB7-9EF9-B2A6E057878A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290E7D-7F11-4266-AB42-FC1AC956D34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06D362-DC59-4021-9ED1-0DF8008F405E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AC8E27-1D61-4B79-BAB8-77F2E94C2CF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D3EC-3FDA-451A-9AA6-1F9445E3E8F9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801D-5422-49A3-A78A-EEF07E6A9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C968-B6A2-43AC-94B6-8905F6F7B78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2CB9-1FFA-44B2-948E-3D68A9C3C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396F-92B4-48CA-9562-CA845FCA7F3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19EA-EB08-4501-B515-657AD8D8C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7B0F-232D-446B-A37F-8C798357E36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2336-B1F6-46E2-8A03-CAD159E4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8694-89FC-4A5D-9003-D6F52B7C276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B483-EB27-4D1B-AC1D-1F1A02775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2D0D-2402-4A12-863F-D29E018FC31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C2C4-8052-4650-AD8F-A1593AA3B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C9E0-2E9E-42A6-9DBA-6B98670E9AB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639C-7B38-40AF-82F1-701E9852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5E1B-800A-4C3B-B00F-5891B27BC5E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26B7-86FA-471C-BA6D-D76C6D24A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F136-450A-4FB7-9F9D-60BF289759B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B0F2-B073-4333-9F02-58B46EEE1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A9F8-0408-47C1-80F1-11A00A757DD0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A0B6-8C83-4B57-987A-2D2305A63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459D-12D0-407C-A891-A5D5C3673CC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CF4D-0357-4C34-AC6C-BDE4524F0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D159A3-42E7-4B47-AC4A-185CE3044C55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43C7DD-CF87-4946-8EA1-9F6FCADB9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037"/>
          <p:cNvSpPr>
            <a:spLocks noChangeArrowheads="1"/>
          </p:cNvSpPr>
          <p:nvPr/>
        </p:nvSpPr>
        <p:spPr bwMode="auto">
          <a:xfrm>
            <a:off x="5397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6" name="Rectangle 1038"/>
          <p:cNvSpPr>
            <a:spLocks noChangeArrowheads="1"/>
          </p:cNvSpPr>
          <p:nvPr/>
        </p:nvSpPr>
        <p:spPr bwMode="auto">
          <a:xfrm>
            <a:off x="0" y="2022475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505050"/>
                </a:solidFill>
                <a:latin typeface="Calibri" pitchFamily="34" charset="0"/>
                <a:cs typeface="Times New Roman" pitchFamily="18" charset="0"/>
              </a:rPr>
              <a:t>  </a:t>
            </a:r>
            <a:endParaRPr lang="ru-RU">
              <a:latin typeface="Calibri" pitchFamily="34" charset="0"/>
            </a:endParaRPr>
          </a:p>
        </p:txBody>
      </p:sp>
      <p:sp>
        <p:nvSpPr>
          <p:cNvPr id="18447" name="Rectangle 1039"/>
          <p:cNvSpPr>
            <a:spLocks noChangeArrowheads="1"/>
          </p:cNvSpPr>
          <p:nvPr/>
        </p:nvSpPr>
        <p:spPr bwMode="auto">
          <a:xfrm>
            <a:off x="0" y="4362450"/>
            <a:ext cx="212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50505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sp>
        <p:nvSpPr>
          <p:cNvPr id="18448" name="Rectangle 1040"/>
          <p:cNvSpPr>
            <a:spLocks noChangeArrowheads="1"/>
          </p:cNvSpPr>
          <p:nvPr/>
        </p:nvSpPr>
        <p:spPr bwMode="auto">
          <a:xfrm>
            <a:off x="0" y="6702425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8471" name="AutoShape 1063" descr="Laboratory-1"/>
          <p:cNvSpPr>
            <a:spLocks noChangeAspect="1" noChangeArrowheads="1"/>
          </p:cNvSpPr>
          <p:nvPr/>
        </p:nvSpPr>
        <p:spPr bwMode="auto">
          <a:xfrm>
            <a:off x="2643188" y="1985963"/>
            <a:ext cx="3857625" cy="28860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73" name="AutoShape 1065" descr="Laboratory-1"/>
          <p:cNvSpPr>
            <a:spLocks noChangeAspect="1" noChangeArrowheads="1"/>
          </p:cNvSpPr>
          <p:nvPr/>
        </p:nvSpPr>
        <p:spPr bwMode="auto">
          <a:xfrm>
            <a:off x="2643188" y="1985963"/>
            <a:ext cx="3857625" cy="28860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77" name="AutoShape 1069" descr="2915386_large1"/>
          <p:cNvSpPr>
            <a:spLocks noChangeAspect="1" noChangeArrowheads="1"/>
          </p:cNvSpPr>
          <p:nvPr/>
        </p:nvSpPr>
        <p:spPr bwMode="auto">
          <a:xfrm>
            <a:off x="2643188" y="2185988"/>
            <a:ext cx="3857625" cy="24860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79" name="AutoShape 1071" descr="&amp;KHcy;&amp;icy;&amp;mcy;&amp;icy;&amp;yacy; - &amp;Ncy;&amp;acy;&amp;tcy;&amp;acy;&amp;lcy;&amp;softcy;&amp;yacy; &amp;Scy;&amp;tcy;&amp;iecy;&amp;pcy;&amp;acy;&amp;ncy;&amp;ocy;&amp;vcy;&amp;ncy;&amp;acy; &amp;Gcy;&amp;acy;&amp;vcy;&amp;rcy;&amp;icy;&amp;lcy;&amp;yucy;&amp;k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0482" name="Picture 2" descr="http://i2.beon.ru/16/63/226316/33/12266733/961.jpeg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08662"/>
          </a:xfrm>
          <a:prstGeom prst="rect">
            <a:avLst/>
          </a:prstGeom>
          <a:noFill/>
        </p:spPr>
      </p:pic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4499992" y="404664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гимназия № 4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округа Самара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044"/>
          <p:cNvSpPr>
            <a:spLocks noChangeArrowheads="1"/>
          </p:cNvSpPr>
          <p:nvPr/>
        </p:nvSpPr>
        <p:spPr bwMode="auto">
          <a:xfrm>
            <a:off x="1547664" y="4293096"/>
            <a:ext cx="61561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СПЕЦОДЕЖДА КОСМОНАВТА: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ВЧЕРА СЕГОДНЯ, ЗАВТРА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>
              <a:solidFill>
                <a:srgbClr val="EF421F"/>
              </a:solidFill>
            </a:endParaRPr>
          </a:p>
        </p:txBody>
      </p:sp>
      <p:pic>
        <p:nvPicPr>
          <p:cNvPr id="20484" name="Picture 4" descr="http://www.physiologynorma.ru/wp-content/uploads/2012/11/image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816424" cy="323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2448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Одежда должна помогать космонавтам в их нелегкой миссии. Каждый день они выполняют сложную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работу...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ussr-kruto.ru/wp-content/uploads/2012/10/086.jpg"/>
          <p:cNvPicPr>
            <a:picLocks noChangeAspect="1" noChangeArrowheads="1"/>
          </p:cNvPicPr>
          <p:nvPr/>
        </p:nvPicPr>
        <p:blipFill>
          <a:blip r:embed="rId2" cstate="print"/>
          <a:srcRect t="22455"/>
          <a:stretch>
            <a:fillRect/>
          </a:stretch>
        </p:blipFill>
        <p:spPr bwMode="auto">
          <a:xfrm>
            <a:off x="3203848" y="476672"/>
            <a:ext cx="5644189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4423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себе нужно много всего хранить, например, карандаш с блокнотом, кое-какие инструменты, их невозможно положить на полку — они сразу же разлетятся в разные стороны.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в одежде космонавта должно быть большое количество карманов, которые закрываются на молнию.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1920" y="2204864"/>
            <a:ext cx="48965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полетом в космос вся одежда российских космонавтов должна пройти строгий контроль качества. Она очищается от любых загрязняющий частиц, удаляются все торчащие нитки и смягчаются все швы. После этого вся одежда подвергается рентгену, чтобы убедиться, что не осталось иголок или булавок. Затем одежда стерилизуется электронным лучом. 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России одежда для космонавтов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пошивается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чутким вниманием Института медико-биологических проблем, который отвечает за здоровье экипажей и психологический климат на борту.</a:t>
            </a:r>
          </a:p>
        </p:txBody>
      </p:sp>
      <p:pic>
        <p:nvPicPr>
          <p:cNvPr id="4099" name="Picture 3" descr="http://f1.live4fun.ru/pictures/img_7120701_62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89388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404664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Вообще у астронавтов других стран с космическим гардеробом дела обстоят по-разному. Астронавтам предлагаются вещи массового производства, купленные в магазинах, преимущественно однообразных сине-голубых тонов.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3600400" cy="3920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Хотя есть и интересные разработки… Европейское космическое агентство объявило о разработке совместно со специалистами Королевского колледжа Лондона специальных костюмов для космонавтов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Skinsuit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naked-science.ru/sites/default/files/imagecache/node_image_full/Skinsuit_Kings_College_0.jpg"/>
          <p:cNvPicPr>
            <a:picLocks noChangeAspect="1" noChangeArrowheads="1"/>
          </p:cNvPicPr>
          <p:nvPr/>
        </p:nvPicPr>
        <p:blipFill>
          <a:blip r:embed="rId3" cstate="print"/>
          <a:srcRect r="5026"/>
          <a:stretch>
            <a:fillRect/>
          </a:stretch>
        </p:blipFill>
        <p:spPr bwMode="auto">
          <a:xfrm>
            <a:off x="4139952" y="2708920"/>
            <a:ext cx="4752528" cy="333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037"/>
          <p:cNvSpPr>
            <a:spLocks noChangeArrowheads="1"/>
          </p:cNvSpPr>
          <p:nvPr/>
        </p:nvSpPr>
        <p:spPr bwMode="auto">
          <a:xfrm>
            <a:off x="53975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6" name="Rectangle 1038"/>
          <p:cNvSpPr>
            <a:spLocks noChangeArrowheads="1"/>
          </p:cNvSpPr>
          <p:nvPr/>
        </p:nvSpPr>
        <p:spPr bwMode="auto">
          <a:xfrm>
            <a:off x="0" y="2022475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505050"/>
                </a:solidFill>
                <a:latin typeface="Calibri" pitchFamily="34" charset="0"/>
                <a:cs typeface="Times New Roman" pitchFamily="18" charset="0"/>
              </a:rPr>
              <a:t>  </a:t>
            </a:r>
            <a:endParaRPr lang="ru-RU">
              <a:latin typeface="Calibri" pitchFamily="34" charset="0"/>
            </a:endParaRPr>
          </a:p>
        </p:txBody>
      </p:sp>
      <p:sp>
        <p:nvSpPr>
          <p:cNvPr id="18447" name="Rectangle 1039"/>
          <p:cNvSpPr>
            <a:spLocks noChangeArrowheads="1"/>
          </p:cNvSpPr>
          <p:nvPr/>
        </p:nvSpPr>
        <p:spPr bwMode="auto">
          <a:xfrm>
            <a:off x="0" y="4362450"/>
            <a:ext cx="212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50505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sp>
        <p:nvSpPr>
          <p:cNvPr id="18448" name="Rectangle 1040"/>
          <p:cNvSpPr>
            <a:spLocks noChangeArrowheads="1"/>
          </p:cNvSpPr>
          <p:nvPr/>
        </p:nvSpPr>
        <p:spPr bwMode="auto">
          <a:xfrm>
            <a:off x="0" y="6702425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8471" name="AutoShape 1063" descr="Laboratory-1"/>
          <p:cNvSpPr>
            <a:spLocks noChangeAspect="1" noChangeArrowheads="1"/>
          </p:cNvSpPr>
          <p:nvPr/>
        </p:nvSpPr>
        <p:spPr bwMode="auto">
          <a:xfrm>
            <a:off x="2643188" y="1985963"/>
            <a:ext cx="3857625" cy="28860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73" name="AutoShape 1065" descr="Laboratory-1"/>
          <p:cNvSpPr>
            <a:spLocks noChangeAspect="1" noChangeArrowheads="1"/>
          </p:cNvSpPr>
          <p:nvPr/>
        </p:nvSpPr>
        <p:spPr bwMode="auto">
          <a:xfrm>
            <a:off x="2643188" y="1985963"/>
            <a:ext cx="3857625" cy="28860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77" name="AutoShape 1069" descr="2915386_large1"/>
          <p:cNvSpPr>
            <a:spLocks noChangeAspect="1" noChangeArrowheads="1"/>
          </p:cNvSpPr>
          <p:nvPr/>
        </p:nvSpPr>
        <p:spPr bwMode="auto">
          <a:xfrm>
            <a:off x="2643188" y="2185988"/>
            <a:ext cx="3857625" cy="24860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79" name="AutoShape 1071" descr="&amp;KHcy;&amp;icy;&amp;mcy;&amp;icy;&amp;yacy; - &amp;Ncy;&amp;acy;&amp;tcy;&amp;acy;&amp;lcy;&amp;softcy;&amp;yacy; &amp;Scy;&amp;tcy;&amp;iecy;&amp;pcy;&amp;acy;&amp;ncy;&amp;ocy;&amp;vcy;&amp;ncy;&amp;acy; &amp;Gcy;&amp;acy;&amp;vcy;&amp;rcy;&amp;icy;&amp;lcy;&amp;yucy;&amp;k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0482" name="Picture 2" descr="http://i2.beon.ru/16/63/226316/33/12266733/961.jpeg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08662"/>
          </a:xfrm>
          <a:prstGeom prst="rect">
            <a:avLst/>
          </a:prstGeom>
          <a:noFill/>
        </p:spPr>
      </p:pic>
      <p:sp>
        <p:nvSpPr>
          <p:cNvPr id="18" name="Rectangle 1044"/>
          <p:cNvSpPr>
            <a:spLocks noChangeArrowheads="1"/>
          </p:cNvSpPr>
          <p:nvPr/>
        </p:nvSpPr>
        <p:spPr bwMode="auto">
          <a:xfrm>
            <a:off x="1619672" y="5373216"/>
            <a:ext cx="61561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>
              <a:solidFill>
                <a:srgbClr val="EF421F"/>
              </a:solidFill>
            </a:endParaRPr>
          </a:p>
        </p:txBody>
      </p:sp>
      <p:pic>
        <p:nvPicPr>
          <p:cNvPr id="20484" name="Picture 4" descr="http://www.physiologynorma.ru/wp-content/uploads/2012/11/image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5184576" cy="439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IMG_397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4138791" cy="558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4788024" y="1052736"/>
            <a:ext cx="4355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Туйкин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Артем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Рустемович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Муниципального бюджетного образовательного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учреждения Гимназии №4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городского округа Самара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4788024" y="4324454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Григорова Е.С.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192" name="AutoShape 8" descr="&amp;KHcy;&amp;icy;&amp;mcy;&amp;icy;&amp;yacy; - &amp;Ncy;&amp;acy;&amp;tcy;&amp;acy;&amp;lcy;&amp;softcy;&amp;yacy; &amp;Scy;&amp;tcy;&amp;iecy;&amp;pcy;&amp;acy;&amp;ncy;&amp;ocy;&amp;vcy;&amp;ncy;&amp;acy; &amp;Gcy;&amp;acy;&amp;vcy;&amp;rcy;&amp;icy;&amp;lcy;&amp;yucy;&amp;k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8" name="AutoShape 1356" descr="Attachment"/>
          <p:cNvSpPr>
            <a:spLocks noChangeAspect="1" noChangeArrowheads="1"/>
          </p:cNvSpPr>
          <p:nvPr/>
        </p:nvSpPr>
        <p:spPr bwMode="auto">
          <a:xfrm>
            <a:off x="2643188" y="1985963"/>
            <a:ext cx="3857625" cy="28860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790" name="Rectangle 1358"/>
          <p:cNvSpPr>
            <a:spLocks noChangeArrowheads="1"/>
          </p:cNvSpPr>
          <p:nvPr/>
        </p:nvSpPr>
        <p:spPr bwMode="auto">
          <a:xfrm>
            <a:off x="467544" y="1203717"/>
            <a:ext cx="48245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200" b="1" dirty="0">
                <a:solidFill>
                  <a:srgbClr val="EF4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достижения этой цели нужно решить ряд задач: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1) познакомиться с прототипами и историческими условиями начала изготовления и использования скафандров;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2) познакомиться с устройством советских и российских скафандров;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3) познакомиться с базовым набором и основными материалами для изготовления одежды для жизни и работы на космической станции;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4) познакомиться с методикой подбора и подготовки одежды космонавтов к полету.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91" name="Rectangle 1359"/>
          <p:cNvSpPr>
            <a:spLocks noChangeArrowheads="1"/>
          </p:cNvSpPr>
          <p:nvPr/>
        </p:nvSpPr>
        <p:spPr bwMode="auto">
          <a:xfrm>
            <a:off x="611560" y="188640"/>
            <a:ext cx="85324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F4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нашей работы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основные направления развития специальной одежды для космонавтов.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mixcrate.com/img/ugc/covers/6/4/64344_l.jpg?v=616201220"/>
          <p:cNvPicPr>
            <a:picLocks noChangeAspect="1" noChangeArrowheads="1"/>
          </p:cNvPicPr>
          <p:nvPr/>
        </p:nvPicPr>
        <p:blipFill>
          <a:blip r:embed="rId3" cstate="print"/>
          <a:srcRect l="799" t="-200" r="14951"/>
          <a:stretch>
            <a:fillRect/>
          </a:stretch>
        </p:blipFill>
        <p:spPr bwMode="auto">
          <a:xfrm>
            <a:off x="5292080" y="2060848"/>
            <a:ext cx="3575451" cy="425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AutoShape 1036" descr="Nature_Plants_Water_on_plants_008476_29"/>
          <p:cNvSpPr>
            <a:spLocks noChangeAspect="1" noChangeArrowheads="1"/>
          </p:cNvSpPr>
          <p:nvPr/>
        </p:nvSpPr>
        <p:spPr bwMode="auto">
          <a:xfrm>
            <a:off x="1547813" y="1125538"/>
            <a:ext cx="6096000" cy="4572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76672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Скафандр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скафе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лодка, ладья 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андрос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человек) — это индивидуальное снаряжение для человека, который работает в условиях, отличных от нормальных.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комплект снаряжения входят оболочка, шлем, перчатки, ботинки. </a:t>
            </a:r>
          </a:p>
        </p:txBody>
      </p:sp>
      <p:pic>
        <p:nvPicPr>
          <p:cNvPr id="9" name="Picture 2" descr="http://upload.wikimedia.org/wikipedia/commons/thumb/7/78/Helmtaucher.jpg/504px-Helmtaucher.jpg"/>
          <p:cNvPicPr>
            <a:picLocks noChangeAspect="1" noChangeArrowheads="1"/>
          </p:cNvPicPr>
          <p:nvPr/>
        </p:nvPicPr>
        <p:blipFill>
          <a:blip r:embed="rId3" cstate="print"/>
          <a:srcRect r="18271"/>
          <a:stretch>
            <a:fillRect/>
          </a:stretch>
        </p:blipFill>
        <p:spPr bwMode="auto">
          <a:xfrm>
            <a:off x="323528" y="476672"/>
            <a:ext cx="4140637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60032" y="4653136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Первоначально так называли одежду водолаза, который опускается на большую глубину.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AutoShape 1039" descr="orexi"/>
          <p:cNvSpPr>
            <a:spLocks noChangeAspect="1" noChangeArrowheads="1"/>
          </p:cNvSpPr>
          <p:nvPr/>
        </p:nvSpPr>
        <p:spPr bwMode="auto">
          <a:xfrm>
            <a:off x="2971800" y="1790700"/>
            <a:ext cx="3200400" cy="3276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" name="Picture 2" descr="http://tourout.ru/file/5ueoit0d3n81/600x/p0uckf8umz0v.jpg"/>
          <p:cNvPicPr>
            <a:picLocks noChangeAspect="1" noChangeArrowheads="1"/>
          </p:cNvPicPr>
          <p:nvPr/>
        </p:nvPicPr>
        <p:blipFill>
          <a:blip r:embed="rId3" cstate="print"/>
          <a:srcRect l="3922" t="5973" r="7844" b="10754"/>
          <a:stretch>
            <a:fillRect/>
          </a:stretch>
        </p:blipFill>
        <p:spPr bwMode="auto">
          <a:xfrm>
            <a:off x="4211960" y="404664"/>
            <a:ext cx="4537586" cy="5949280"/>
          </a:xfrm>
          <a:prstGeom prst="rect">
            <a:avLst/>
          </a:prstGeom>
          <a:noFill/>
        </p:spPr>
      </p:pic>
      <p:sp>
        <p:nvSpPr>
          <p:cNvPr id="10" name="Rectangle 1045"/>
          <p:cNvSpPr>
            <a:spLocks noChangeArrowheads="1"/>
          </p:cNvSpPr>
          <p:nvPr/>
        </p:nvSpPr>
        <p:spPr bwMode="auto">
          <a:xfrm>
            <a:off x="395536" y="548680"/>
            <a:ext cx="314193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начале 1960-ых гг.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СССР появился первый скафандр для космонавтов ( СК-1).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Оболочка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него была многослойная.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Шлем составлял с оболочкой единое целое. Задача ставилась предельно жестко: скафандр должен был спасти космонавта обязательно!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AutoShape 1036" descr="Nature_Plants_Water_on_plants_008476_29"/>
          <p:cNvSpPr>
            <a:spLocks noChangeAspect="1" noChangeArrowheads="1"/>
          </p:cNvSpPr>
          <p:nvPr/>
        </p:nvSpPr>
        <p:spPr bwMode="auto">
          <a:xfrm>
            <a:off x="323528" y="4365104"/>
            <a:ext cx="8568952" cy="792088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Скафандры состоят из двух основных оболочек: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герметичной и внешней силовой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методу работы системы жизнеобеспечения скафандры делятся на два вида – вентиляционные и регенерационные.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Космические шлемы делятся на два типа: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съемные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несъемные. </a:t>
            </a: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1519" name="AutoShape 1039" descr="orexi"/>
          <p:cNvSpPr>
            <a:spLocks noChangeAspect="1" noChangeArrowheads="1"/>
          </p:cNvSpPr>
          <p:nvPr/>
        </p:nvSpPr>
        <p:spPr bwMode="auto">
          <a:xfrm>
            <a:off x="2971800" y="1790700"/>
            <a:ext cx="3200400" cy="3276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3314" name="Picture 2" descr="http://us.ekabu.ru/50e7fe477efa6e0f3fbece50"/>
          <p:cNvPicPr>
            <a:picLocks noChangeAspect="1" noChangeArrowheads="1"/>
          </p:cNvPicPr>
          <p:nvPr/>
        </p:nvPicPr>
        <p:blipFill>
          <a:blip r:embed="rId3" cstate="print"/>
          <a:srcRect r="7269"/>
          <a:stretch>
            <a:fillRect/>
          </a:stretch>
        </p:blipFill>
        <p:spPr bwMode="auto">
          <a:xfrm>
            <a:off x="467544" y="404664"/>
            <a:ext cx="2658543" cy="3816424"/>
          </a:xfrm>
          <a:prstGeom prst="rect">
            <a:avLst/>
          </a:prstGeom>
          <a:noFill/>
        </p:spPr>
      </p:pic>
      <p:pic>
        <p:nvPicPr>
          <p:cNvPr id="13316" name="Picture 4" descr="http://www.ksonline.ru/files/news/4479_file_102495c5b3fbf77b3abd7a7e9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4664"/>
            <a:ext cx="2843808" cy="3797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046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длительного пребывания в космосе и на поверхности Луны потребовались регенерационные скафандры длительного пребывания – «Орлан» и «Кречет», для нового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спускаемого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аппарата «Казбек» скафандр «Сокол».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031.radikal.ru/1301/5c/2cfddd7520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471579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www.turizm24.ru/pics/ru_average/2007/7/31/29825.jpg"/>
          <p:cNvPicPr>
            <a:picLocks noChangeAspect="1" noChangeArrowheads="1"/>
          </p:cNvPicPr>
          <p:nvPr/>
        </p:nvPicPr>
        <p:blipFill>
          <a:blip r:embed="rId4" cstate="print"/>
          <a:srcRect r="19280"/>
          <a:stretch>
            <a:fillRect/>
          </a:stretch>
        </p:blipFill>
        <p:spPr bwMode="auto">
          <a:xfrm>
            <a:off x="251520" y="2327814"/>
            <a:ext cx="2411760" cy="419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http://www.comgun.ru/uploads/posts/2010-10/1286628877_14-skafandr-sokol-kv-2-indijskogo-kosmonavta-r.-sharmy..jpg"/>
          <p:cNvPicPr>
            <a:picLocks noChangeAspect="1" noChangeArrowheads="1"/>
          </p:cNvPicPr>
          <p:nvPr/>
        </p:nvPicPr>
        <p:blipFill>
          <a:blip r:embed="rId5" cstate="print"/>
          <a:srcRect l="14970" r="10179"/>
          <a:stretch>
            <a:fillRect/>
          </a:stretch>
        </p:blipFill>
        <p:spPr bwMode="auto">
          <a:xfrm>
            <a:off x="6444208" y="2319104"/>
            <a:ext cx="2304256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2376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одежда космонавтов на борту — нательное белье (трусы, майки, носки), легкие рубашки и шорты, полетный костюм.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fyflo.net/uploads/posts/2009-12/1261581838_1261573071_yahooeu_ru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5910476" cy="393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6531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любое белье, первый слой костюма современных космонавтов соприкасается непосредственно с кожей, а значит, оно должно быть приятным на ощупь.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Лучше всего для исполнения данной функции подходят лен, хлопок и вискоза.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Теплозащитный костюм изготавливается на всякий случай и основная его задача согреть космонавта. Кроме самого костюма представителю данной профессии разрешено использовать шерстяные носки и шапочку.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oksana.21415s02.edusite.ru/images/p17_clip_image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384376" cy="465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www.freepatent.ru/images/patents/214/2254272/2254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128" y="2060848"/>
            <a:ext cx="4666336" cy="468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986</TotalTime>
  <Words>575</Words>
  <Application>Microsoft Office PowerPoint</Application>
  <PresentationFormat>Экран (4:3)</PresentationFormat>
  <Paragraphs>48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Древней Руси XI- начала XIII вв.</dc:title>
  <dc:creator>Serge Polskoy</dc:creator>
  <cp:lastModifiedBy>Informatika</cp:lastModifiedBy>
  <cp:revision>108</cp:revision>
  <dcterms:created xsi:type="dcterms:W3CDTF">2008-04-08T17:57:41Z</dcterms:created>
  <dcterms:modified xsi:type="dcterms:W3CDTF">2014-03-19T07:24:47Z</dcterms:modified>
</cp:coreProperties>
</file>