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EAC3C-CFDE-4282-88D9-7A15A8481E92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12505-5EC4-4B8A-BC2D-8D2B91C59F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8171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12505-5EC4-4B8A-BC2D-8D2B91C59FE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12505-5EC4-4B8A-BC2D-8D2B91C59FE6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B6616E-DDFF-46F8-B3E3-376E2C804E50}" type="datetimeFigureOut">
              <a:rPr lang="ru-RU" smtClean="0"/>
              <a:pPr/>
              <a:t>19.03.2014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00197DA-B7EE-4A4B-9CC5-B3DBDE0263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ederalspace.ru/165/" TargetMode="External"/><Relationship Id="rId3" Type="http://schemas.openxmlformats.org/officeDocument/2006/relationships/hyperlink" Target="http://rutracker.org/forum/viewtopic.php?t=3518941" TargetMode="External"/><Relationship Id="rId7" Type="http://schemas.openxmlformats.org/officeDocument/2006/relationships/hyperlink" Target="http://ru.wikipedia.org/wiki/%D0%93%D0%B0%D0%B3%D0%B0%D1%80%D0%B8%D0%BD,_%D0%AE%D1%80%D0%B8%D0%B9_%D0%90%D0%BB%D0%B5%D0%BA%D1%81%D0%B5%D0%B5%D0%B2%D0%B8%D1%87" TargetMode="External"/><Relationship Id="rId2" Type="http://schemas.openxmlformats.org/officeDocument/2006/relationships/hyperlink" Target="https://www.google.ru/search?newwindow=1&amp;hl=ru&amp;site=imghp&amp;tbm=isch&amp;source=hp&amp;biw=1024&amp;bih=494&amp;q=&#1102;&#1088;&#1080;&#1081;+&#1075;&#1072;&#1075;&#1072;&#1088;&#1080;&#1085;&amp;oq=&#1102;&#1088;&#1080;&#1081;+&#1075;&#1072;&#1075;&#1072;&#1088;&#1080;&#1085;&amp;gs_l=img.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ll-biography.ru/alpha/g/gagarin-yurij-gagarin-yuri" TargetMode="External"/><Relationship Id="rId5" Type="http://schemas.openxmlformats.org/officeDocument/2006/relationships/hyperlink" Target="http://www.pravda.ru/society/fashion/models/09-03-2014/1197610-gagarin-0/" TargetMode="External"/><Relationship Id="rId4" Type="http://schemas.openxmlformats.org/officeDocument/2006/relationships/hyperlink" Target="http://vova-91.livejournal.com/4411645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56;&#1040;&#1041;&#1054;&#1058;&#1040;\&#1050;&#1054;&#1053;&#1050;&#1059;&#1056;&#1057;\&#1050;&#1086;&#1089;&#1084;&#1086;&#1089;\&#1043;&#1080;&#1079;&#1077;_&#1070;&#1088;&#1080;&#1081;%20&#1043;&#1072;&#1075;&#1072;&#1088;&#1080;&#1085;\&#1053;&#1077;&#1080;&#1079;&#1074;&#1077;&#1089;&#1090;&#1085;&#1099;&#1081;%20&#1043;&#1072;&#1075;&#1072;&#1088;&#1080;&#1085;%201-&#1103;%20&#1089;&#1077;&#1088;&#1080;&#1103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2646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           Муниципальное </a:t>
            </a:r>
            <a:r>
              <a:rPr lang="ru-RU" sz="2000" dirty="0"/>
              <a:t>бюджетное общеобразовательное </a:t>
            </a:r>
            <a:r>
              <a:rPr lang="ru-RU" sz="2000" dirty="0" smtClean="0"/>
              <a:t>учреждение 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гимназия № 4</a:t>
            </a:r>
          </a:p>
          <a:p>
            <a:pPr>
              <a:buNone/>
            </a:pPr>
            <a:r>
              <a:rPr lang="ru-RU" sz="2000" dirty="0" smtClean="0"/>
              <a:t>                                              Городского </a:t>
            </a:r>
            <a:r>
              <a:rPr lang="ru-RU" sz="2000" dirty="0"/>
              <a:t>округа Самары</a:t>
            </a:r>
          </a:p>
          <a:p>
            <a:pPr>
              <a:buNone/>
            </a:pPr>
            <a:r>
              <a:rPr lang="ru-RU" sz="2000" dirty="0"/>
              <a:t> </a:t>
            </a:r>
          </a:p>
          <a:p>
            <a:pPr>
              <a:buNone/>
            </a:pPr>
            <a:r>
              <a:rPr lang="ru-RU" sz="2400" dirty="0" smtClean="0"/>
              <a:t>                  </a:t>
            </a:r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НАУЧНО-ИССЛЕДОВАТЕЛЬСКАЯ </a:t>
            </a:r>
            <a:r>
              <a:rPr lang="ru-RU" sz="2400" dirty="0"/>
              <a:t>РАБОТА</a:t>
            </a:r>
          </a:p>
          <a:p>
            <a:pPr>
              <a:buNone/>
            </a:pPr>
            <a:r>
              <a:rPr lang="ru-RU" sz="2000" dirty="0" smtClean="0"/>
              <a:t>                                                             по теме:</a:t>
            </a:r>
            <a:endParaRPr lang="ru-RU" sz="2000" dirty="0"/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«Почему </a:t>
            </a:r>
            <a:r>
              <a:rPr lang="ru-RU" sz="2800" dirty="0">
                <a:solidFill>
                  <a:srgbClr val="FF0000"/>
                </a:solidFill>
              </a:rPr>
              <a:t>первым космонавтом </a:t>
            </a:r>
            <a:endParaRPr lang="ru-RU" sz="2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стал </a:t>
            </a:r>
            <a:r>
              <a:rPr lang="ru-RU" sz="2800" dirty="0">
                <a:solidFill>
                  <a:srgbClr val="FF0000"/>
                </a:solidFill>
              </a:rPr>
              <a:t>Юрий </a:t>
            </a:r>
            <a:r>
              <a:rPr lang="ru-RU" sz="2800" dirty="0" smtClean="0">
                <a:solidFill>
                  <a:srgbClr val="FF0000"/>
                </a:solidFill>
              </a:rPr>
              <a:t>Гагарин?»</a:t>
            </a:r>
            <a:endParaRPr lang="ru-RU" sz="2800" dirty="0">
              <a:solidFill>
                <a:srgbClr val="FF0000"/>
              </a:solidFill>
            </a:endParaRPr>
          </a:p>
          <a:p>
            <a:pPr>
              <a:buNone/>
            </a:pPr>
            <a:endParaRPr lang="ru-RU" sz="2200" b="1" dirty="0" smtClean="0"/>
          </a:p>
          <a:p>
            <a:pPr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                                                                          </a:t>
            </a:r>
          </a:p>
          <a:p>
            <a:pPr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                                                                          </a:t>
            </a:r>
          </a:p>
          <a:p>
            <a:pPr marL="4927600" indent="-17463">
              <a:buNone/>
            </a:pPr>
            <a:r>
              <a:rPr lang="ru-RU" sz="2000" b="1" dirty="0" smtClean="0"/>
              <a:t>Выполнила</a:t>
            </a:r>
            <a:r>
              <a:rPr lang="ru-RU" sz="2000" b="1" dirty="0" smtClean="0"/>
              <a:t>: </a:t>
            </a:r>
            <a:endParaRPr lang="ru-RU" sz="2000" dirty="0"/>
          </a:p>
          <a:p>
            <a:pPr marL="4927600" indent="-17463">
              <a:buNone/>
            </a:pPr>
            <a:r>
              <a:rPr lang="ru-RU" sz="2000" dirty="0" smtClean="0"/>
              <a:t>Ученица </a:t>
            </a:r>
            <a:r>
              <a:rPr lang="ru-RU" sz="2000" dirty="0" smtClean="0"/>
              <a:t>7а класса</a:t>
            </a:r>
            <a:endParaRPr lang="ru-RU" sz="2000" dirty="0"/>
          </a:p>
          <a:p>
            <a:pPr marL="4927600" indent="-17463">
              <a:buNone/>
            </a:pPr>
            <a:r>
              <a:rPr lang="ru-RU" sz="2000" dirty="0" smtClean="0"/>
              <a:t>Гизе </a:t>
            </a:r>
            <a:r>
              <a:rPr lang="ru-RU" sz="2000" dirty="0" smtClean="0"/>
              <a:t>Диана Олеговна</a:t>
            </a:r>
          </a:p>
          <a:p>
            <a:pPr marL="4927600" indent="-17463">
              <a:buNone/>
            </a:pPr>
            <a:r>
              <a:rPr lang="ru-RU" sz="2000" b="1" dirty="0" smtClean="0"/>
              <a:t>Научный </a:t>
            </a:r>
            <a:r>
              <a:rPr lang="ru-RU" sz="2000" b="1" dirty="0"/>
              <a:t>руководитель:</a:t>
            </a:r>
            <a:endParaRPr lang="ru-RU" sz="2000" dirty="0"/>
          </a:p>
          <a:p>
            <a:pPr marL="4927600" indent="-17463">
              <a:buNone/>
            </a:pPr>
            <a:r>
              <a:rPr lang="ru-RU" sz="2000" dirty="0" smtClean="0"/>
              <a:t>Григорова </a:t>
            </a:r>
            <a:r>
              <a:rPr lang="ru-RU" sz="2000" dirty="0"/>
              <a:t>Е.С</a:t>
            </a:r>
            <a:r>
              <a:rPr lang="ru-RU" sz="2200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7525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У </a:t>
            </a:r>
            <a:r>
              <a:rPr lang="ru-RU" sz="2000" dirty="0" smtClean="0"/>
              <a:t>последней легенды были основания: действительно, после 12 апреля 1961 года в психологических клиниках число "Гагариных" резко возросло. Потом к ним присоединились "Титовы", "Николаевы" и "Терешковы"… В общем, "космонавтов" — из-за популярности, конечно! — стало больше, чем "Наполеонов", "Сталиных" и "Инопланетян"…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Мифы </a:t>
            </a:r>
            <a:r>
              <a:rPr lang="ru-RU" sz="2000" dirty="0" smtClean="0"/>
              <a:t>и легенды продолжают плодиться, и новому поколению подчас трудно определить, где вымысел и где правда.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Но </a:t>
            </a:r>
            <a:r>
              <a:rPr lang="ru-RU" sz="2000" dirty="0" smtClean="0"/>
              <a:t>всё же истории известно, как именно проходил отбор на самый первый в истории полёт в космос.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Физические данные первых кандидатов в космонавты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Первый </a:t>
            </a:r>
            <a:r>
              <a:rPr lang="ru-RU" sz="2000" dirty="0" smtClean="0"/>
              <a:t>отряд космонавтов набирался в марте 1960 года. Кандидаты отбирались именно среди военных летчиков-истребителей, так как такие летчики легче справлялись с перегрузками, стрессовыми ситуациями и перепадами давления.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Среди </a:t>
            </a:r>
            <a:r>
              <a:rPr lang="ru-RU" sz="2000" dirty="0" smtClean="0"/>
              <a:t>них претендентов отбирали по числу полетов на реактивных истребителях и безупречному здоровью.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Особое </a:t>
            </a:r>
            <a:r>
              <a:rPr lang="ru-RU" sz="2000" dirty="0" smtClean="0"/>
              <a:t>внимание при выборе кандидата уделяли физическим данным: вес космонавта не должен был превышать 72 кг, а рост — 170 см, чтобы человек мог поместиться в небольшом отсеке корабля «Восток». Возраст ограничивался 25–30 годами. Космонавт должен был обладать быстротой реакции, физической выносливостью и психической </a:t>
            </a:r>
            <a:r>
              <a:rPr lang="ru-RU" sz="2000" dirty="0" smtClean="0"/>
              <a:t>уравновешенностью</a:t>
            </a:r>
          </a:p>
          <a:p>
            <a:pPr algn="just"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из данны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769" y="0"/>
            <a:ext cx="785446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Анкетные данные 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кандидатов </a:t>
            </a:r>
            <a:r>
              <a:rPr lang="ru-RU" sz="3200" dirty="0" smtClean="0">
                <a:solidFill>
                  <a:schemeClr val="tx1"/>
                </a:solidFill>
              </a:rPr>
              <a:t>в космонавты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398782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000" dirty="0" smtClean="0"/>
              <a:t>Космонавтов </a:t>
            </a:r>
            <a:r>
              <a:rPr lang="ru-RU" sz="2000" dirty="0" smtClean="0"/>
              <a:t>отсеивали и по анкетным данным: учитывались положительная характеристика, членство в партии и политическая активность. Претенденты должны были быть пролетарского происхождения и не иметь репрессированных родственников.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Как </a:t>
            </a:r>
            <a:r>
              <a:rPr lang="ru-RU" sz="2000" dirty="0" smtClean="0"/>
              <a:t>известно, Юрий Гагарин был выходцем из крестьян. Его отец, Алексей Иванович Гагарин, был плотником, мать, Анна Тимофеевна Матвеева, работала на молочной ферме. Дед по матери числился рабочим Путиловского завода в Санкт-Петербурге. Однако, несмотря на безупречную биографию, первому космонавту чуть было не помешала фамилия: его заподозрили в родстве с известными князьями Гагариными, которое после тщательной проверки не подтвердилось.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32656"/>
            <a:ext cx="6032181" cy="50405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9552" y="537321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Слева направо: Борис Алексеевич — брат Юрия, Аза —жена Бориса, Валентин Алексеевич — брат Юрия, Зоя Алексеевна — сестра Юрия, Антонина Савельевна —двоюродная сестра Юрия, Тамара — дочь Зои Алексеевны. В центре — Алексей Иванович Гагарин, отец Юрия.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Предполётные 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тренировки </a:t>
            </a:r>
            <a:r>
              <a:rPr lang="ru-RU" sz="3200" dirty="0" smtClean="0">
                <a:solidFill>
                  <a:schemeClr val="tx1"/>
                </a:solidFill>
              </a:rPr>
              <a:t>космонавтов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Из </a:t>
            </a:r>
            <a:r>
              <a:rPr lang="ru-RU" sz="2000" dirty="0" smtClean="0"/>
              <a:t>3 тыс. кандидатов было отобрано 20 человек, которые приступили к занятиям на тренажерах. Претенденты подвергались колоссальным физическим нагрузкам, ведь никто точно не знал, что ожидает летчиков в космосе. Потенциальных космонавтов подкидывали на катапультах, бросали в море, помещали в центрифугу, в барокамеру, сурдокамеру и </a:t>
            </a:r>
            <a:r>
              <a:rPr lang="ru-RU" sz="2000" dirty="0" err="1" smtClean="0"/>
              <a:t>термокамеру</a:t>
            </a:r>
            <a:r>
              <a:rPr lang="ru-RU" sz="2000" dirty="0" smtClean="0"/>
              <a:t>. Для них имитировали пятиминутные полеты, в скафандрах и без, в состоянии невесомости, которую создавали пикирующим вниз специально выделенным для этих целей Ту-104.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После </a:t>
            </a:r>
            <a:r>
              <a:rPr lang="ru-RU" sz="2000" dirty="0" smtClean="0"/>
              <a:t>интенсивных тренировок государственная комиссия из 20 человек выбрала шестерых: Германа Титова, </a:t>
            </a:r>
            <a:r>
              <a:rPr lang="ru-RU" sz="2000" dirty="0" err="1" smtClean="0"/>
              <a:t>Андрияна</a:t>
            </a:r>
            <a:r>
              <a:rPr lang="ru-RU" sz="2000" dirty="0" smtClean="0"/>
              <a:t> Николаева, Валерия Быковского, Юрия Гагарина, Павла Поповича и Григория Нелюбова.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тре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7500" y="349250"/>
            <a:ext cx="8509000" cy="6159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Особенности личности 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первого </a:t>
            </a:r>
            <a:r>
              <a:rPr lang="ru-RU" sz="3200" dirty="0" smtClean="0">
                <a:solidFill>
                  <a:schemeClr val="tx1"/>
                </a:solidFill>
              </a:rPr>
              <a:t>космонавта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48840"/>
            <a:ext cx="8229600" cy="40884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Практически </a:t>
            </a:r>
            <a:r>
              <a:rPr lang="ru-RU" sz="2000" dirty="0" smtClean="0"/>
              <a:t>до самого конца не было ясно, кто именно из шестерых отобранных летчиков отправится в космос. Считается, что государственная комиссия больше симпатизировала Титову, но в итоге выбор пал на Гагарина, который отличался лидерскими качествами, честностью, скромностью и открытостью.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Его </a:t>
            </a:r>
            <a:r>
              <a:rPr lang="ru-RU" sz="2000" dirty="0" smtClean="0"/>
              <a:t>личностная характеристика, составленная госкомиссией, подчеркивает его волю к победе, выносливость, целеустремленность, высокий интеллект и прекрасную память. Вместе с тем Гагарин был чистосердечен, скромен и вежлив. Именно на его кандидатуре настоял Сергей Павлович Королев. Герман Титов стал дублером Гагарина.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отбо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8509000" cy="52907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5805264"/>
            <a:ext cx="882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Летчики Герман Титов (в центре слева) и Юрий Гагарин (в центре второй слева) среди членов группы подготовки космонавтов знакомятся с космической техникой.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47091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/>
              <a:t>Итог</a:t>
            </a:r>
            <a:r>
              <a:rPr lang="ru-RU" sz="2000" dirty="0" smtClean="0"/>
              <a:t>: первого космонавта, который полетел в космос, отбирали по физическим качествам и положительным особенностям характера. Ни статус в обществе, ни материальное положение не повлияли на выбор кандидатуры.  </a:t>
            </a: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И </a:t>
            </a:r>
            <a:r>
              <a:rPr lang="ru-RU" sz="2000" dirty="0" smtClean="0"/>
              <a:t>теперь, не смотря на слухи и легенды, я могу с уверенностью сказать, что Юрий Гагарин достоин уважения и почёта, как легендарный человек, который первый покорил космическое пространство.</a:t>
            </a:r>
            <a:endParaRPr lang="ru-RU" sz="2000" dirty="0"/>
          </a:p>
        </p:txBody>
      </p:sp>
      <p:pic>
        <p:nvPicPr>
          <p:cNvPr id="8" name="Рисунок 7" descr="посоо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2780927"/>
            <a:ext cx="5760640" cy="35869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63093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Наверняка </a:t>
            </a:r>
            <a:r>
              <a:rPr lang="ru-RU" sz="2000" dirty="0" smtClean="0"/>
              <a:t>все без исключения в детстве хотели стать космонавтами. Каждый мечтал о полёте в космос на космическом корабле, о великой славе. Но мало кто в таком раннем возрасте знал, как сложно работать в этой индустрии. Чтобы безопасно для жизни совершить полёт  к звёздам, необходима серьёзная физическая и психологическая подготовка, множество изнуряющих тренировок, запас знаний. И мало кто тогда знал, что все полёты совершаются не для того, чтобы насладиться красотами необъятного космоса. Все «путешествия» космонавтов на ракетах совершаются для получения новых знаний о других планетах, для изучения многих космических  объектов.  </a:t>
            </a:r>
          </a:p>
          <a:p>
            <a:pPr algn="just">
              <a:buNone/>
            </a:pPr>
            <a:r>
              <a:rPr lang="ru-RU" sz="2000" dirty="0" smtClean="0"/>
              <a:t>12 </a:t>
            </a:r>
            <a:r>
              <a:rPr lang="ru-RU" sz="2000" dirty="0" smtClean="0"/>
              <a:t>апреля 1961 года совершился первый в мировой истории полёт в космическое пространство Юрием Гагариным. Этот полёт вызвал большой интерес во всём мире, а Юрий Гагарин превратился в мировую знаменитость. Эту тему я выбрала потому, что мне стало интересно, почему именно Юрий Гагарин, а не кто – </a:t>
            </a:r>
            <a:r>
              <a:rPr lang="ru-RU" sz="2000" dirty="0" err="1" smtClean="0"/>
              <a:t>нибудь</a:t>
            </a:r>
            <a:r>
              <a:rPr lang="ru-RU" sz="2000" dirty="0" smtClean="0"/>
              <a:t> другой? Я постараюсь узнать об этом как можно больше в своей научно-исследовательской работе.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Источники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hlinkClick r:id="rId2"/>
              </a:rPr>
              <a:t>https://www.google.ru/search?newwindow=1&amp;hl=ru&amp;site=imghp&amp;tbm=isch&amp;source=hp&amp;biw=1024&amp;bih=494&amp;q=</a:t>
            </a:r>
            <a:r>
              <a:rPr lang="ru-RU" sz="2000" dirty="0" err="1" smtClean="0">
                <a:hlinkClick r:id="rId2"/>
              </a:rPr>
              <a:t>юрий+гагарин&amp;</a:t>
            </a:r>
            <a:r>
              <a:rPr lang="en-US" sz="2000" dirty="0" err="1" smtClean="0">
                <a:hlinkClick r:id="rId2"/>
              </a:rPr>
              <a:t>oq</a:t>
            </a:r>
            <a:r>
              <a:rPr lang="en-US" sz="2000" dirty="0" smtClean="0">
                <a:hlinkClick r:id="rId2"/>
              </a:rPr>
              <a:t>=</a:t>
            </a:r>
            <a:r>
              <a:rPr lang="ru-RU" sz="2000" dirty="0" err="1" smtClean="0">
                <a:hlinkClick r:id="rId2"/>
              </a:rPr>
              <a:t>юрий+гагарин&amp;</a:t>
            </a:r>
            <a:r>
              <a:rPr lang="en-US" sz="2000" dirty="0" err="1" smtClean="0">
                <a:hlinkClick r:id="rId2"/>
              </a:rPr>
              <a:t>gs_l</a:t>
            </a:r>
            <a:r>
              <a:rPr lang="en-US" sz="2000" dirty="0" smtClean="0">
                <a:hlinkClick r:id="rId2"/>
              </a:rPr>
              <a:t>=img.3</a:t>
            </a:r>
            <a:r>
              <a:rPr lang="en-US" sz="2000" dirty="0" smtClean="0"/>
              <a:t>..</a:t>
            </a:r>
            <a:endParaRPr lang="ru-RU" sz="2000" dirty="0" smtClean="0"/>
          </a:p>
          <a:p>
            <a:r>
              <a:rPr lang="en-US" sz="2000" dirty="0" smtClean="0">
                <a:hlinkClick r:id="rId3"/>
              </a:rPr>
              <a:t>http://rutracker.org/forum/viewtopic.php?t=3518941</a:t>
            </a:r>
            <a:endParaRPr lang="ru-RU" sz="2000" dirty="0" smtClean="0"/>
          </a:p>
          <a:p>
            <a:r>
              <a:rPr lang="en-US" sz="2000" dirty="0" smtClean="0">
                <a:hlinkClick r:id="rId4"/>
              </a:rPr>
              <a:t>http://vova-91.livejournal.com/4411645.html</a:t>
            </a:r>
            <a:endParaRPr lang="ru-RU" sz="2000" dirty="0" smtClean="0"/>
          </a:p>
          <a:p>
            <a:r>
              <a:rPr lang="en-US" sz="2000" dirty="0" smtClean="0">
                <a:hlinkClick r:id="rId5"/>
              </a:rPr>
              <a:t>http://www.pravda.ru/society/fashion/models/09-03-2014/1197610-gagarin-0/</a:t>
            </a:r>
            <a:endParaRPr lang="ru-RU" sz="2000" dirty="0" smtClean="0"/>
          </a:p>
          <a:p>
            <a:r>
              <a:rPr lang="en-US" sz="2000" dirty="0" smtClean="0">
                <a:hlinkClick r:id="rId6"/>
              </a:rPr>
              <a:t>http://all-biography.ru/alpha/g/gagarin-yurij-gagarin-yuri</a:t>
            </a:r>
            <a:endParaRPr lang="ru-RU" sz="2000" dirty="0" smtClean="0"/>
          </a:p>
          <a:p>
            <a:r>
              <a:rPr lang="en-US" sz="2000" dirty="0" smtClean="0">
                <a:hlinkClick r:id="rId7"/>
              </a:rPr>
              <a:t>http://ru.wikipedia.org/wiki/%D0%93%D0%B0%D0%B3%D0%B0%D1%80%D0%B8%D0%BD,_%D0%AE%D1%80%D0%B8%D0%B9_%D0%90%D0%BB%D0%B5%D0%BA%D1%81%D0%B5%D0%B5%D0%B2%D0%B8%D1%87</a:t>
            </a:r>
            <a:endParaRPr lang="ru-RU" sz="2000" dirty="0" smtClean="0"/>
          </a:p>
          <a:p>
            <a:r>
              <a:rPr lang="en-US" sz="2000" dirty="0" smtClean="0">
                <a:hlinkClick r:id="rId8"/>
              </a:rPr>
              <a:t>http://www.federalspace.ru/165/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7584" y="2348880"/>
            <a:ext cx="74591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</a:t>
            </a:r>
            <a:r>
              <a:rPr lang="ru-RU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внимание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4464496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Для начала я вкратце расскажу, кто такой Юрий Гагарин. 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b="1" dirty="0" smtClean="0"/>
              <a:t>      Юрий </a:t>
            </a:r>
            <a:r>
              <a:rPr lang="ru-RU" sz="2000" b="1" dirty="0" smtClean="0"/>
              <a:t>Алексеевич Гагарин </a:t>
            </a:r>
            <a:r>
              <a:rPr lang="ru-RU" sz="2000" dirty="0" smtClean="0"/>
              <a:t>— советский лётчик-космонавт, Герой Советского Союза, кавалер высших знаков отличия ряда государств, почётный гражданин многих российских и зарубежных городов. </a:t>
            </a:r>
          </a:p>
        </p:txBody>
      </p:sp>
      <p:pic>
        <p:nvPicPr>
          <p:cNvPr id="6" name="Рисунок 5" descr="юра гагар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416091"/>
            <a:ext cx="4032448" cy="59686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Детство Юрия Гагарина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4176464" cy="51845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Родился </a:t>
            </a:r>
            <a:r>
              <a:rPr lang="ru-RU" sz="2000" dirty="0" smtClean="0"/>
              <a:t>9 марта 1934 года в </a:t>
            </a:r>
            <a:r>
              <a:rPr lang="ru-RU" sz="2000" dirty="0" err="1" smtClean="0"/>
              <a:t>Клушино</a:t>
            </a:r>
            <a:r>
              <a:rPr lang="ru-RU" sz="2000" dirty="0" smtClean="0"/>
              <a:t> Смоленской области.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Пошел </a:t>
            </a:r>
            <a:r>
              <a:rPr lang="ru-RU" sz="2000" dirty="0" smtClean="0"/>
              <a:t>в школу в 1941 году, но из-за немецкой оккупации лишь в 1943 году продолжил обучение.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После </a:t>
            </a:r>
            <a:r>
              <a:rPr lang="ru-RU" sz="2000" dirty="0" smtClean="0"/>
              <a:t>переезда в город </a:t>
            </a:r>
            <a:r>
              <a:rPr lang="ru-RU" sz="2000" dirty="0" err="1" smtClean="0"/>
              <a:t>Гжатск</a:t>
            </a:r>
            <a:r>
              <a:rPr lang="ru-RU" sz="2000" dirty="0" smtClean="0"/>
              <a:t> в биографии Гагарина был окончен шестой класс.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Следующей </a:t>
            </a:r>
            <a:r>
              <a:rPr lang="ru-RU" sz="2000" dirty="0" smtClean="0"/>
              <a:t>ступенькой в его образовании послужило поступлении в ремесленное училище.</a:t>
            </a:r>
            <a:endParaRPr lang="ru-RU" sz="2000" dirty="0"/>
          </a:p>
        </p:txBody>
      </p:sp>
      <p:pic>
        <p:nvPicPr>
          <p:cNvPr id="4" name="Рисунок 3" descr="деств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412776"/>
            <a:ext cx="3616796" cy="4536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Юность. Полёт в космос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1412776"/>
            <a:ext cx="4834880" cy="54452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       	Затем Юрий в 1951 году стал обучаться в индустриальном техникуме Саратова. В том же городе стал посещать аэроклуб, а уже через год совершил свой первый полет на самолете Як-18. В 1957 году он окончил Оренбургское училище летчиков. Пройдя медицинскую комиссию, в марте 1960 стал одним из кандидатов в космонавты. После того, как выбор пал именно на него, в биографии Юрия Гагарина произошло величайшее событие. 12 апреля 1961 года корабль «Восток» с Гагариным на борту вышел в космос, сделал оборот вокруг Земли.</a:t>
            </a:r>
            <a:endParaRPr lang="ru-RU" sz="2000" dirty="0"/>
          </a:p>
        </p:txBody>
      </p:sp>
      <p:pic>
        <p:nvPicPr>
          <p:cNvPr id="4" name="Рисунок 3" descr="га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484784"/>
            <a:ext cx="3744416" cy="48965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692696"/>
            <a:ext cx="4258816" cy="57606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/>
              <a:t>Благодаря </a:t>
            </a:r>
            <a:r>
              <a:rPr lang="ru-RU" sz="2000" dirty="0" smtClean="0"/>
              <a:t>настойчивости Хрущева, сразу после полета звание Гагарина было повышено со старшего лейтенанта до майора. Ему организовали пышную встречу в Москве.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После </a:t>
            </a:r>
            <a:r>
              <a:rPr lang="ru-RU" sz="2000" dirty="0" smtClean="0"/>
              <a:t>полета Гагарин совершил несколько поездок по разным странам (Чехословакия, Болгария, Финляндия, Англия). </a:t>
            </a:r>
            <a:endParaRPr lang="ru-RU" sz="2000" dirty="0" smtClean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Затем </a:t>
            </a:r>
            <a:r>
              <a:rPr lang="ru-RU" sz="2000" dirty="0" smtClean="0"/>
              <a:t>он был дублером единственного космонавта корабля «Союз-1» - Владимира Комарова.</a:t>
            </a:r>
            <a:endParaRPr lang="ru-RU" sz="2000" dirty="0"/>
          </a:p>
        </p:txBody>
      </p:sp>
      <p:pic>
        <p:nvPicPr>
          <p:cNvPr id="4" name="Рисунок 3" descr="эр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836712"/>
            <a:ext cx="3556213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Смерть Юрия Гагарина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5544616" cy="288032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/>
              <a:t>      Летные полеты в биографии Гагарина не были оставлены. Он стремился восстановить свою квалификацию летчика-истребителя. 27 марта 1968 года великий космонавт и летчик разбился на самолете УТИ МиГ-15, на борту которого также был полковник Владимир Серегин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похороны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7136" y="2173141"/>
            <a:ext cx="3524994" cy="4133850"/>
          </a:xfrm>
          <a:prstGeom prst="rect">
            <a:avLst/>
          </a:prstGeom>
        </p:spPr>
      </p:pic>
      <p:pic>
        <p:nvPicPr>
          <p:cNvPr id="5" name="Рисунок 4" descr="похороны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3861048"/>
            <a:ext cx="4320480" cy="26584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8229600" cy="568863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000" dirty="0" smtClean="0"/>
              <a:t>      		Теперь приступим непосредственно в нашей теме.. Сначала о мифах и легендах. </a:t>
            </a:r>
          </a:p>
          <a:p>
            <a:pPr algn="just">
              <a:buNone/>
            </a:pPr>
            <a:r>
              <a:rPr lang="ru-RU" sz="2000" dirty="0" smtClean="0"/>
              <a:t>       </a:t>
            </a:r>
            <a:r>
              <a:rPr lang="ru-RU" sz="2000" dirty="0"/>
              <a:t> </a:t>
            </a:r>
            <a:r>
              <a:rPr lang="ru-RU" sz="2000" dirty="0" smtClean="0"/>
              <a:t>    Мифов и легенд о Юрии Гагарине и его полете уже и не счесть! Они начали рождаться уже с первых минут после Сообщения ТАСС о старте первого человека в космос. Одна из них гласила: Юрий Гагарин — это отпрыск (незаконный, конечно!) одного из князей Гагариных, которым принадлежали земли на Смоленщине, где родился космонавт. И хотя сам Юрий сразу же высмеял это утверждение, но потомки рода Гагариных, обосновавшиеся во Франции и Аргентине, утверждали, что это именно так…</a:t>
            </a:r>
          </a:p>
          <a:p>
            <a:pPr algn="just">
              <a:buNone/>
            </a:pPr>
            <a:r>
              <a:rPr lang="ru-RU" sz="2000" dirty="0" smtClean="0"/>
              <a:t>       </a:t>
            </a:r>
            <a:r>
              <a:rPr lang="ru-RU" sz="2000" dirty="0"/>
              <a:t> </a:t>
            </a:r>
            <a:r>
              <a:rPr lang="ru-RU" sz="2000" dirty="0" smtClean="0"/>
              <a:t>   Позже пошли уже менее "благородные" легенды.</a:t>
            </a:r>
          </a:p>
          <a:p>
            <a:pPr algn="just">
              <a:buNone/>
            </a:pPr>
            <a:r>
              <a:rPr lang="ru-RU" sz="2000" dirty="0" smtClean="0"/>
              <a:t>    	    Мол, Юрий Гагарин не был первым в космосе, до него летали другие, но все они погибли…</a:t>
            </a:r>
          </a:p>
          <a:p>
            <a:pPr algn="just">
              <a:buNone/>
            </a:pPr>
            <a:r>
              <a:rPr lang="ru-RU" sz="2000" dirty="0" smtClean="0"/>
              <a:t>          Мол, выдержать испытание космоса невозможно, а потому Гагарин был "погружен в летаргический сон, из которого он был выведен уже после возвращения"…</a:t>
            </a:r>
          </a:p>
          <a:p>
            <a:pPr algn="just">
              <a:buNone/>
            </a:pPr>
            <a:r>
              <a:rPr lang="ru-RU" sz="2000" dirty="0" smtClean="0"/>
              <a:t>          Мол, Юрий Гагарин "лишился разума" и конец своей жизни провел в сумасшедшем доме…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Неизвестный Гагарин 1-я серия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51520" y="332656"/>
            <a:ext cx="8640960" cy="6192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176</TotalTime>
  <Words>1070</Words>
  <Application>Microsoft Office PowerPoint</Application>
  <PresentationFormat>Экран (4:3)</PresentationFormat>
  <Paragraphs>84</Paragraphs>
  <Slides>21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Слайд 1</vt:lpstr>
      <vt:lpstr>Слайд 2</vt:lpstr>
      <vt:lpstr>Слайд 3</vt:lpstr>
      <vt:lpstr>Детство Юрия Гагарина </vt:lpstr>
      <vt:lpstr>Юность. Полёт в космос</vt:lpstr>
      <vt:lpstr>Слайд 6</vt:lpstr>
      <vt:lpstr>Смерть Юрия Гагарина</vt:lpstr>
      <vt:lpstr>Слайд 8</vt:lpstr>
      <vt:lpstr>Слайд 9</vt:lpstr>
      <vt:lpstr>Слайд 10</vt:lpstr>
      <vt:lpstr>Физические данные первых кандидатов в космонавты</vt:lpstr>
      <vt:lpstr>Слайд 12</vt:lpstr>
      <vt:lpstr>Анкетные данные  кандидатов в космонавты</vt:lpstr>
      <vt:lpstr>Слайд 14</vt:lpstr>
      <vt:lpstr>Предполётные  тренировки космонавтов</vt:lpstr>
      <vt:lpstr>Слайд 16</vt:lpstr>
      <vt:lpstr>Особенности личности  первого космонавта</vt:lpstr>
      <vt:lpstr>Слайд 18</vt:lpstr>
      <vt:lpstr>Слайд 19</vt:lpstr>
      <vt:lpstr>Источники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Informatika</cp:lastModifiedBy>
  <cp:revision>16</cp:revision>
  <dcterms:created xsi:type="dcterms:W3CDTF">2014-03-13T15:34:08Z</dcterms:created>
  <dcterms:modified xsi:type="dcterms:W3CDTF">2014-03-19T06:50:49Z</dcterms:modified>
</cp:coreProperties>
</file>