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9"/>
  </p:notesMasterIdLst>
  <p:sldIdLst>
    <p:sldId id="256" r:id="rId2"/>
    <p:sldId id="281" r:id="rId3"/>
    <p:sldId id="257" r:id="rId4"/>
    <p:sldId id="259" r:id="rId5"/>
    <p:sldId id="260" r:id="rId6"/>
    <p:sldId id="262" r:id="rId7"/>
    <p:sldId id="261" r:id="rId8"/>
    <p:sldId id="263" r:id="rId9"/>
    <p:sldId id="282" r:id="rId10"/>
    <p:sldId id="265" r:id="rId11"/>
    <p:sldId id="266" r:id="rId12"/>
    <p:sldId id="277" r:id="rId13"/>
    <p:sldId id="267" r:id="rId14"/>
    <p:sldId id="268" r:id="rId15"/>
    <p:sldId id="269" r:id="rId16"/>
    <p:sldId id="271" r:id="rId17"/>
    <p:sldId id="278" r:id="rId18"/>
    <p:sldId id="276" r:id="rId19"/>
    <p:sldId id="279" r:id="rId20"/>
    <p:sldId id="280" r:id="rId21"/>
    <p:sldId id="273" r:id="rId22"/>
    <p:sldId id="272" r:id="rId23"/>
    <p:sldId id="283" r:id="rId24"/>
    <p:sldId id="284" r:id="rId25"/>
    <p:sldId id="274" r:id="rId26"/>
    <p:sldId id="285" r:id="rId27"/>
    <p:sldId id="275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AE7829-A906-46F6-85E6-5C28AA08224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6E743-4150-4E0D-87D0-7A40F1B774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934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6E743-4150-4E0D-87D0-7A40F1B7743A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332656"/>
            <a:ext cx="8229600" cy="2867744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ЦВО Творчество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творческие лаборатории юных исследователей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АСТРА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Животные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космосе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4221088"/>
            <a:ext cx="6400800" cy="2636912"/>
          </a:xfrm>
        </p:spPr>
        <p:txBody>
          <a:bodyPr/>
          <a:lstStyle/>
          <a:p>
            <a:r>
              <a:rPr lang="ru-RU" dirty="0" smtClean="0"/>
              <a:t>МБОУ СОШ №166</a:t>
            </a:r>
          </a:p>
          <a:p>
            <a:r>
              <a:rPr lang="ru-RU" dirty="0" smtClean="0"/>
              <a:t>Ученик 7В класса</a:t>
            </a:r>
          </a:p>
          <a:p>
            <a:r>
              <a:rPr lang="ru-RU" dirty="0" smtClean="0"/>
              <a:t>Бусин Алексей</a:t>
            </a:r>
          </a:p>
          <a:p>
            <a:r>
              <a:rPr lang="ru-RU" dirty="0" smtClean="0"/>
              <a:t>Руководитель </a:t>
            </a:r>
            <a:r>
              <a:rPr lang="ru-RU" dirty="0" smtClean="0"/>
              <a:t>Чекина </a:t>
            </a:r>
            <a:r>
              <a:rPr lang="ru-RU" dirty="0" smtClean="0"/>
              <a:t>Татьяна Григорьевна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u-RU" sz="1400" dirty="0"/>
              <a:t> </a:t>
            </a:r>
            <a:r>
              <a:rPr lang="ru-RU" sz="1400" dirty="0" smtClean="0"/>
              <a:t>В </a:t>
            </a:r>
            <a:r>
              <a:rPr lang="ru-RU" sz="1400" dirty="0"/>
              <a:t>течение последнего этапа собак тренировали длительное время в макете контейнера. </a:t>
            </a:r>
            <a:r>
              <a:rPr lang="ru-RU" sz="1400" dirty="0" smtClean="0"/>
              <a:t>Когда</a:t>
            </a:r>
            <a:r>
              <a:rPr lang="en-US" sz="1400" dirty="0" smtClean="0"/>
              <a:t> </a:t>
            </a:r>
            <a:r>
              <a:rPr lang="ru-RU" sz="1400" dirty="0" smtClean="0"/>
              <a:t>Лайка</a:t>
            </a:r>
            <a:r>
              <a:rPr lang="ru-RU" sz="1400" dirty="0"/>
              <a:t> </a:t>
            </a:r>
            <a:r>
              <a:rPr lang="ru-RU" sz="1400" dirty="0" smtClean="0"/>
              <a:t>была </a:t>
            </a:r>
            <a:r>
              <a:rPr lang="ru-RU" sz="1400" dirty="0"/>
              <a:t>уже на Байконуре, её сажали на несколько часов в кабину, где она привыкала к кормушке, ношению датчиков, комбинезона, ассенизационному устройству и нахождению в </a:t>
            </a:r>
            <a:r>
              <a:rPr lang="ru-RU" sz="1400" dirty="0" smtClean="0"/>
              <a:t>замкнутом</a:t>
            </a:r>
            <a:r>
              <a:rPr lang="en-US" sz="1400" dirty="0" smtClean="0"/>
              <a:t> </a:t>
            </a:r>
            <a:r>
              <a:rPr lang="ru-RU" sz="1400" dirty="0"/>
              <a:t>пространстве</a:t>
            </a:r>
            <a:r>
              <a:rPr lang="ru-RU" sz="1400" dirty="0" smtClean="0"/>
              <a:t>.</a:t>
            </a:r>
            <a:r>
              <a:rPr lang="ru-RU" sz="1400" dirty="0"/>
              <a:t>  Утром 31 октября 1957 года началась подготовка к посадке в спутник. Лайке обработали кожу разбавленным спиртом, места выходов проводов от датчиков обработали йодом. В середине дня Лайку посадили в герметичную камеру, в час ночи её установили на ракету. Незадолго до полёта пришлось </a:t>
            </a:r>
            <a:r>
              <a:rPr lang="ru-RU" sz="1400" dirty="0" err="1"/>
              <a:t>разгерметизировать</a:t>
            </a:r>
            <a:r>
              <a:rPr lang="ru-RU" sz="1400" dirty="0"/>
              <a:t> камеру и дать попить воды: наблюдающему медперсоналу показалось, что собака хочет пить</a:t>
            </a:r>
            <a:r>
              <a:rPr lang="ru-RU" sz="1400" dirty="0" smtClean="0"/>
              <a:t>.</a:t>
            </a:r>
            <a:r>
              <a:rPr lang="ru-RU" sz="1400" dirty="0"/>
              <a:t>  </a:t>
            </a:r>
            <a:r>
              <a:rPr lang="ru-RU" sz="1400" dirty="0" smtClean="0"/>
              <a:t>Лайка</a:t>
            </a:r>
            <a:r>
              <a:rPr lang="ru-RU" sz="1400" dirty="0"/>
              <a:t> </a:t>
            </a:r>
            <a:r>
              <a:rPr lang="ru-RU" sz="1400" dirty="0" smtClean="0"/>
              <a:t>была </a:t>
            </a:r>
            <a:r>
              <a:rPr lang="ru-RU" sz="1400" dirty="0"/>
              <a:t>жива в течение 4 витков вокруг Земли. Из-за ошибки расчёта площади спутника и отсутствия системы терморегулирования температура за это время поднялась до 40 °C. Собака умерла от перегрева. Сам же спутник совершил 2570 витков вокруг Земли, затем сгорел в </a:t>
            </a:r>
            <a:r>
              <a:rPr lang="ru-RU" sz="1400" dirty="0" smtClean="0"/>
              <a:t>атмосфере </a:t>
            </a:r>
            <a:r>
              <a:rPr lang="ru-RU" sz="1400" dirty="0"/>
              <a:t>4 апреля 1958 года</a:t>
            </a:r>
            <a:r>
              <a:rPr lang="ru-RU" sz="1400" dirty="0" smtClean="0"/>
              <a:t>.</a:t>
            </a:r>
            <a:r>
              <a:rPr lang="ru-RU" sz="1400" dirty="0"/>
              <a:t>   Эксперимент подтвердил, что живое существо может пережить запуск на орбиту и невесомость.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amyatnik_lajk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88640"/>
            <a:ext cx="5256584" cy="638132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Белка и Стрелка</a:t>
            </a:r>
            <a:endParaRPr lang="ru-RU" dirty="0"/>
          </a:p>
        </p:txBody>
      </p:sp>
      <p:pic>
        <p:nvPicPr>
          <p:cNvPr id="4" name="Содержимое 3" descr="belka&amp;strelk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91656" y="1600200"/>
            <a:ext cx="6160687" cy="47085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ru-RU" dirty="0" smtClean="0"/>
              <a:t>Белка и Стрелка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1400" dirty="0" smtClean="0"/>
              <a:t>C</a:t>
            </a:r>
            <a:r>
              <a:rPr lang="ru-RU" sz="1400" dirty="0" err="1" smtClean="0"/>
              <a:t>оветские</a:t>
            </a:r>
            <a:r>
              <a:rPr lang="ru-RU" sz="1400" dirty="0" smtClean="0"/>
              <a:t> </a:t>
            </a:r>
            <a:r>
              <a:rPr lang="ru-RU" sz="1400" dirty="0"/>
              <a:t>собаки-космонавты — первые животные, совершившие орбитальный космический полёт на корабле «Спутник-5», и вернувшиеся на Землю невредимыми. Старт состоялся 19 августа 1960 года, полёт продолжался более 25 часов, за время которого корабль совершил 17 полных витков вокруг Земли</a:t>
            </a:r>
            <a:r>
              <a:rPr lang="ru-RU" sz="1400" dirty="0" smtClean="0"/>
              <a:t>.</a:t>
            </a:r>
            <a:r>
              <a:rPr lang="ru-RU" sz="1400" dirty="0"/>
              <a:t>    Основной целью эксперимента по </a:t>
            </a:r>
            <a:r>
              <a:rPr lang="ru-RU" sz="1500" dirty="0"/>
              <a:t>запуску</a:t>
            </a:r>
            <a:r>
              <a:rPr lang="ru-RU" sz="1400" dirty="0"/>
              <a:t> второго космического корабля-спутника, названного «Спутник-5</a:t>
            </a:r>
            <a:r>
              <a:rPr lang="ru-RU" sz="1400" dirty="0" smtClean="0"/>
              <a:t>»</a:t>
            </a:r>
            <a:r>
              <a:rPr lang="ru-RU" sz="1400" dirty="0"/>
              <a:t>  было исследование влияния факторов космического полёта на организм животных и </a:t>
            </a:r>
            <a:r>
              <a:rPr lang="ru-RU" sz="1500" dirty="0"/>
              <a:t>других</a:t>
            </a:r>
            <a:r>
              <a:rPr lang="ru-RU" sz="1400" dirty="0"/>
              <a:t> биологических </a:t>
            </a:r>
            <a:r>
              <a:rPr lang="ru-RU" sz="1400" dirty="0" smtClean="0"/>
              <a:t>объектов</a:t>
            </a:r>
            <a:r>
              <a:rPr lang="en-US" sz="1400" dirty="0" smtClean="0"/>
              <a:t> </a:t>
            </a:r>
            <a:r>
              <a:rPr lang="ru-RU" sz="1400" dirty="0"/>
              <a:t>изучение действия космической радиации на животные и растительные организмы, на состояние их жизнедеятельности и наследственность, отработка систем, обеспечивающих жизнедеятельность человека, безопасность полёта и благополучное возвращение на Землю</a:t>
            </a:r>
            <a:r>
              <a:rPr lang="ru-RU" sz="1400" dirty="0" smtClean="0"/>
              <a:t>.</a:t>
            </a:r>
            <a:r>
              <a:rPr lang="ru-RU" sz="1400" dirty="0"/>
              <a:t> </a:t>
            </a:r>
            <a:r>
              <a:rPr lang="ru-RU" sz="1400" dirty="0" smtClean="0"/>
              <a:t>Белка и Стрелка</a:t>
            </a:r>
            <a:r>
              <a:rPr lang="en-US" sz="1400" dirty="0" smtClean="0"/>
              <a:t> </a:t>
            </a:r>
            <a:r>
              <a:rPr lang="ru-RU" sz="1400" dirty="0" smtClean="0"/>
              <a:t>являлись </a:t>
            </a:r>
            <a:r>
              <a:rPr lang="ru-RU" sz="1400" dirty="0"/>
              <a:t>дублёрами собак Чайки и Лисички, которые погибли в катастрофе такого же корабля при неудачном старте 28 июля 1960 года. На 19-й секунде полёта у ракеты-носителя разрушился боковой блок первой ступени, в результате чего она упала и взорвалась</a:t>
            </a:r>
            <a:r>
              <a:rPr lang="ru-RU" sz="1400" dirty="0" smtClean="0"/>
              <a:t>.</a:t>
            </a:r>
            <a:r>
              <a:rPr lang="ru-RU" sz="1400" dirty="0"/>
              <a:t>  После полёта не вернувшейся на Землю собаки Лайки в 1957 году Сергеем Павловичем Королёвым была поставлена задача — подготовить собак для суточного орбитального полёта с возможностью возвращения обратно в спускаемом аппарате.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u-RU" sz="1400" dirty="0"/>
              <a:t>Для эксперимента были отобраны 12 собак. Первоначальный отбор вёлся по специальной методике — собаки должны были весить не более 6 килограммов и высотой до 35 сантиметров, возраст — от двух до шести лет. Отбирались только </a:t>
            </a:r>
            <a:r>
              <a:rPr lang="ru-RU" sz="1400" dirty="0" smtClean="0"/>
              <a:t>самки</a:t>
            </a:r>
            <a:r>
              <a:rPr lang="en-US" sz="1400" dirty="0" smtClean="0"/>
              <a:t>.</a:t>
            </a:r>
            <a:r>
              <a:rPr lang="ru-RU" sz="1400" dirty="0" smtClean="0"/>
              <a:t>Основная </a:t>
            </a:r>
            <a:r>
              <a:rPr lang="ru-RU" sz="1400" dirty="0"/>
              <a:t>часть подготовки собак к полёту проходила на производственной базе Института медико-биологических проблем в Москве. Несколько месяцев претендентов приучали к длительному пребыванию в кабинах малого объёма в условиях длительной изоляции и шума. Собаки привыкали к приёму специальной пищи из автоматов кормления, ношению одежды и датчиков, и к туалету. Пища, которая представляла собой желеобразную массу, рассчитанную на полное обеспечение потребности животных в пище и воде, была разработана И. С. </a:t>
            </a:r>
            <a:r>
              <a:rPr lang="ru-RU" sz="1400" dirty="0" err="1"/>
              <a:t>Балаховским</a:t>
            </a:r>
            <a:r>
              <a:rPr lang="ru-RU" sz="1400" dirty="0" smtClean="0"/>
              <a:t>.</a:t>
            </a:r>
            <a:r>
              <a:rPr lang="ru-RU" sz="1400" dirty="0"/>
              <a:t> Белка — беспородная самка белого окраса — была лидером в команде, самая активная и общительная. На тренировках показывала лучшие результаты, в числе первых подходила к миске с едой, и первая научилась лаять, если что-то происходило не так. Стрелка — беспородная самка светлого окраса с коричневыми пятнами — была робкой и немного замкнутой, но тем не менее дружелюбной.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sz="1400" dirty="0"/>
              <a:t> 19 августа 1960 года в 11:44 по московскому времени с космодрома Байконур, со стартового комплекса № 1 был осуществлён успешный запуск второго космического корабля-спутника на </a:t>
            </a:r>
            <a:r>
              <a:rPr lang="ru-RU" sz="1400" dirty="0" err="1"/>
              <a:t>орбиту.</a:t>
            </a:r>
            <a:r>
              <a:rPr lang="ru-RU" sz="1400" dirty="0" err="1" smtClean="0"/>
              <a:t>Кабину</a:t>
            </a:r>
            <a:r>
              <a:rPr lang="ru-RU" sz="1400" dirty="0"/>
              <a:t>, в которой находились  </a:t>
            </a:r>
            <a:r>
              <a:rPr lang="ru-RU" sz="1400" dirty="0" smtClean="0"/>
              <a:t>Белка и Стрелка</a:t>
            </a:r>
            <a:r>
              <a:rPr lang="en-US" sz="1400" dirty="0" smtClean="0"/>
              <a:t> </a:t>
            </a:r>
            <a:r>
              <a:rPr lang="ru-RU" sz="1400" dirty="0" smtClean="0"/>
              <a:t>поместили </a:t>
            </a:r>
            <a:r>
              <a:rPr lang="ru-RU" sz="1400" dirty="0"/>
              <a:t>в корабль за два часа до старта. Подготовкой корабля к запуску руководил лично С. П. Королёв. Старт прошёл успешно, ракета, оторвавшись от стартового стола, штатно вывела космический аппарат на орбиту. Во время старта и набора высоты у собак наблюдались сильно учащённые дыхание и пульс, но когда корабль был выведен на орбиту, они </a:t>
            </a:r>
            <a:r>
              <a:rPr lang="ru-RU" sz="1400" dirty="0" smtClean="0"/>
              <a:t>успокоились</a:t>
            </a:r>
            <a:r>
              <a:rPr lang="en-US" sz="1400" dirty="0" smtClean="0"/>
              <a:t>.</a:t>
            </a:r>
            <a:r>
              <a:rPr lang="ru-RU" sz="1400" dirty="0"/>
              <a:t>   Эксперимент суточного орбитального полёта Белки и Стрелки на втором космическом корабле-спутнике являлся существенным вкладом в изучение и освоение космического пространства. Объём проведённых исследований и характер решаемых при этом задач позволили сделать выводы о возможности человека совершить орбитальный полёт вокруг Земли. Во время полёта Белки и Стрелки и, согласно результатам, полученным после него, учёными были получены уникальные научные данные о влиянии факторов космического полёта на физиологические, биохимические, генетические и цитологические системы </a:t>
            </a:r>
            <a:r>
              <a:rPr lang="ru-RU" sz="1400" dirty="0" smtClean="0"/>
              <a:t>животных</a:t>
            </a:r>
            <a:r>
              <a:rPr lang="en-US" sz="1400" dirty="0" smtClean="0"/>
              <a:t>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souseTMA-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88640"/>
            <a:ext cx="5616624" cy="66693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Фелисетт</a:t>
            </a:r>
            <a:endParaRPr lang="ru-RU" dirty="0"/>
          </a:p>
        </p:txBody>
      </p:sp>
      <p:pic>
        <p:nvPicPr>
          <p:cNvPr id="4" name="Содержимое 3" descr="Кошка_Фелисетт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340768"/>
            <a:ext cx="6480720" cy="52918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Фелисетт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1400" dirty="0" smtClean="0"/>
              <a:t>  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Кошки запускались в космос только Францией. Считается, что успешный суборбитальный полёт совершил кот Феликс, хотя многие источники утверждают, что первой в мире кошкой, совершивший космический полёт, была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Фелисетт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     18 октября 1963 года Франция запустила в околоземное пространство ракету с кошкой на борту. В подготовке к этому полёту принимало участие двенадцать животных, главным кандидатом на полёт был кот Феликс. Он прошёл интенсивную подготовку и был утверждён на полёт. Однако незадолго до запуска кот сбежал, и его срочно заменили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Фелисеттой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     Запуск ракеты с 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астрокошкой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 (как позже прозвали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Фелисетт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газеты) был произведён с полигона в пустыне Сахара. Она достигла высоты 200 километров, где капсула с кошкой отделилась и на парашюте спустилась на землю. Эксперимент прошел благополучно, кошку извлекли из капсулы живой и невредимой. О её жизни после знаменательного полёта, ничего не известно.     Вторая попытка запуска 24 октября того же года была по некоторым данным орбитальной и неудачной — возвращаемая капсула не отработала расчётную команду на спуск и вернулась на Землю спустя 2 суток, когда не называемое по имени животное было уже мертво.</a:t>
            </a:r>
          </a:p>
          <a:p>
            <a:pPr>
              <a:lnSpc>
                <a:spcPct val="170000"/>
              </a:lnSpc>
            </a:pP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Черепахи в космосе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1400" dirty="0" smtClean="0"/>
              <a:t>   В рамках «лунной программы СССР» летно-конструкторские испытания корабля 7К-Л1 предусматривали изучить, как перегрузки </a:t>
            </a:r>
            <a:r>
              <a:rPr lang="ru-RU" sz="1400" dirty="0" err="1" smtClean="0"/>
              <a:t>приуспешный</a:t>
            </a:r>
            <a:r>
              <a:rPr lang="ru-RU" sz="1400" dirty="0" smtClean="0"/>
              <a:t> запуск корабля 7К-Л1 № 9 был осуществлен 15 сентября 1968 г. На борту космического корабля, названного в печати «Зонд-5», находились живые объекты: две среднеазиатские черепахи, дрозофилы, хрущаки, традесканция с бутонами, клетки </a:t>
            </a:r>
            <a:r>
              <a:rPr lang="ru-RU" sz="1400" dirty="0" err="1" smtClean="0"/>
              <a:t>Хела</a:t>
            </a:r>
            <a:r>
              <a:rPr lang="ru-RU" sz="1400" dirty="0" smtClean="0"/>
              <a:t> в культуре, семена высших растений — пшеницы, сосны, ячменя, водоросль хлорелла на различных питательных средах, разные виды лизогенных бактерий и т. д.     21 сентября 1968 года спускаемый аппарат «Зонда-5» вошёл по баллистической траектории в атмосферу Земли и приводнился в акватории Индийского океана. Когда моряки с советского корабля готовили спускаемый аппарат к подъёму на палубу — они услышали, что внутри аппарата что-то шуршит, а потом последовал звук удара. Опять шуршание и опять удар… Предположили, что на аппарате, очевидно, установлен самоликвидатор. Работы были приостановлены до тех пор, пока не связались с учёными, работавшими с «Зондом-5». От них моряки узнали, что шуршат черепахи, которые помещены как подопытные животные в испытательный отсек., вылез из орбиты глаз.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Цыган и </a:t>
            </a:r>
            <a:r>
              <a:rPr lang="ru-RU" b="1" dirty="0" err="1" smtClean="0"/>
              <a:t>Дезик</a:t>
            </a: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4" name="Содержимое 3" descr="zygan&amp;dezi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185237"/>
            <a:ext cx="8280920" cy="56727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  </a:t>
            </a:r>
            <a:r>
              <a:rPr lang="ru-RU" sz="1400" dirty="0" smtClean="0"/>
              <a:t>После возвращения на Землю черепахи были активными — много двигались, с аппетитом ели. За время эксперимента они потеряли в весе около 10 %. Исследование крови не выявило каких-либо существенных отличий у этих животных, по сравнению с контрольными. «Зонд-5» впервые в мире совершил облёт Луны и через 7 суток после старта вернулся к Земле, войдя в атмосферу со второй космической скорость...     СССР также запускал черепах в орбитальные полёты на борту беспилотного космического корабля «Союз-20» 17 ноября 1975 года (в ходе их был установлен 90-суточный рекорд пребывания животных в космосе) и на борту орбитальной станции «Салют-5» 22 июня 1976 года.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Макак-резус</a:t>
            </a:r>
            <a:endParaRPr lang="ru-RU" dirty="0"/>
          </a:p>
        </p:txBody>
      </p:sp>
      <p:pic>
        <p:nvPicPr>
          <p:cNvPr id="4" name="Содержимое 3" descr="shempanz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1484784"/>
            <a:ext cx="5328592" cy="537321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Макак-резус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ru-RU" sz="1400" dirty="0" smtClean="0"/>
              <a:t>   28 мая 1959 года на борту ракеты Юпитер АМ-18, запущенной с мыса Канаверал, Авель (</a:t>
            </a:r>
            <a:r>
              <a:rPr lang="ru-RU" sz="1400" dirty="0" err="1" smtClean="0"/>
              <a:t>Able</a:t>
            </a:r>
            <a:r>
              <a:rPr lang="ru-RU" sz="1400" dirty="0" smtClean="0"/>
              <a:t>), М </a:t>
            </a:r>
            <a:r>
              <a:rPr lang="ru-RU" sz="1400" dirty="0" err="1" smtClean="0"/>
              <a:t>акак-резус</a:t>
            </a:r>
            <a:r>
              <a:rPr lang="ru-RU" sz="1400" dirty="0" smtClean="0"/>
              <a:t>, и Мисс Бейкер (</a:t>
            </a:r>
            <a:r>
              <a:rPr lang="ru-RU" sz="1400" dirty="0" err="1" smtClean="0"/>
              <a:t>Baker</a:t>
            </a:r>
            <a:r>
              <a:rPr lang="ru-RU" sz="1400" dirty="0" smtClean="0"/>
              <a:t>) стали первыми обезьянами, благополучно вернувшимися на Землю после путешествия в космос (полёт был суборбитальным с высотой свыше 50 миль). Они летели со скоростью, превышающей 16000 км/ч и выдержали перегрузку в 38g (373 м/с²).[источник не указан 945 дней] Авель вскоре после приземления погибла: когда врачи снимали с неё вживлённые датчики, она не вынесла анестезии. </a:t>
            </a:r>
            <a:r>
              <a:rPr lang="ru-RU" sz="1400" dirty="0" err="1" smtClean="0"/>
              <a:t>Бэйкер</a:t>
            </a:r>
            <a:r>
              <a:rPr lang="ru-RU" sz="1400" dirty="0" smtClean="0"/>
              <a:t> дожила до 1984 года и скончалась в возрасте 27 лет. Она захоронена на территории Космического и ракетного Центра США в </a:t>
            </a:r>
            <a:r>
              <a:rPr lang="ru-RU" sz="1400" dirty="0" err="1" smtClean="0"/>
              <a:t>Ханствилле</a:t>
            </a:r>
            <a:r>
              <a:rPr lang="ru-RU" sz="1400" dirty="0" smtClean="0"/>
              <a:t>, Алабама. Авель же сохранена и теперь демонстрируется в Национальном музее воздухоплавания и космоса </a:t>
            </a:r>
            <a:r>
              <a:rPr lang="ru-RU" sz="1400" dirty="0" err="1" smtClean="0"/>
              <a:t>Смитсоновского</a:t>
            </a:r>
            <a:r>
              <a:rPr lang="ru-RU" sz="1400" dirty="0" smtClean="0"/>
              <a:t> института. Их имена были взяты из фонетического алфавита.     В 1959 году, Сэм, </a:t>
            </a:r>
            <a:r>
              <a:rPr lang="ru-RU" sz="1400" dirty="0" err="1" smtClean="0"/>
              <a:t>макак-резус</a:t>
            </a:r>
            <a:r>
              <a:rPr lang="ru-RU" sz="1400" dirty="0" smtClean="0"/>
              <a:t>, в рамках программы «Меркурий» полетел в космос на корабле «</a:t>
            </a:r>
            <a:r>
              <a:rPr lang="ru-RU" sz="1400" dirty="0" err="1" smtClean="0"/>
              <a:t>Little</a:t>
            </a:r>
            <a:r>
              <a:rPr lang="ru-RU" sz="1400" dirty="0" smtClean="0"/>
              <a:t> </a:t>
            </a:r>
            <a:r>
              <a:rPr lang="ru-RU" sz="1400" dirty="0" err="1" smtClean="0"/>
              <a:t>Joe</a:t>
            </a:r>
            <a:r>
              <a:rPr lang="ru-RU" sz="1400" dirty="0" smtClean="0"/>
              <a:t> 2» на высоту 53 мили. Обезьяна по имени </a:t>
            </a:r>
            <a:r>
              <a:rPr lang="ru-RU" sz="1400" dirty="0" err="1" smtClean="0"/>
              <a:t>Бони</a:t>
            </a:r>
            <a:r>
              <a:rPr lang="ru-RU" sz="1400" dirty="0" smtClean="0"/>
              <a:t>, запущенная также в 1959 году, почувствовала себя на орбите плохо и по возвращении на Землю погибла. Мисс Сэм, также </a:t>
            </a:r>
            <a:r>
              <a:rPr lang="ru-RU" sz="1400" dirty="0" err="1" smtClean="0"/>
              <a:t>макак-резус</a:t>
            </a:r>
            <a:r>
              <a:rPr lang="ru-RU" sz="1400" dirty="0" smtClean="0"/>
              <a:t>, летала в космос в 1960 году на корабле «</a:t>
            </a:r>
            <a:r>
              <a:rPr lang="ru-RU" sz="1400" dirty="0" err="1" smtClean="0"/>
              <a:t>Little</a:t>
            </a:r>
            <a:r>
              <a:rPr lang="ru-RU" sz="1400" dirty="0" smtClean="0"/>
              <a:t> </a:t>
            </a:r>
            <a:r>
              <a:rPr lang="ru-RU" sz="1400" dirty="0" err="1" smtClean="0"/>
              <a:t>Joe</a:t>
            </a:r>
            <a:r>
              <a:rPr lang="ru-RU" sz="1400" dirty="0" smtClean="0"/>
              <a:t> 1B», хотя поднялась лишь на высоту 8 миль (14 км) для отработки экстренных процедур. Обыкновенные шимпанзе </a:t>
            </a:r>
            <a:r>
              <a:rPr lang="ru-RU" sz="1400" dirty="0" err="1" smtClean="0"/>
              <a:t>Хэм</a:t>
            </a:r>
            <a:r>
              <a:rPr lang="ru-RU" sz="1400" dirty="0" smtClean="0"/>
              <a:t> и </a:t>
            </a:r>
            <a:r>
              <a:rPr lang="ru-RU" sz="1400" dirty="0" err="1" smtClean="0"/>
              <a:t>Энос</a:t>
            </a:r>
            <a:r>
              <a:rPr lang="ru-RU" sz="1400" dirty="0" smtClean="0"/>
              <a:t> также летали в рамках программы «Меркурий».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sz="1400" dirty="0" smtClean="0"/>
              <a:t>Третья серия экспериментов, начавшаяся в 1958 году, интересна тем, что эксперименты проводились специалистами Медицинской службы армии США (</a:t>
            </a:r>
            <a:r>
              <a:rPr lang="ru-RU" sz="1400" b="1" dirty="0" err="1" smtClean="0"/>
              <a:t>Army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Medical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Service</a:t>
            </a:r>
            <a:r>
              <a:rPr lang="ru-RU" sz="1400" dirty="0" smtClean="0"/>
              <a:t>) в сотрудничестве с врачами ВМС США и Школы авиационной медицины ВВС (USAF </a:t>
            </a:r>
            <a:r>
              <a:rPr lang="ru-RU" sz="1400" dirty="0" err="1" smtClean="0"/>
              <a:t>Schools</a:t>
            </a:r>
            <a:r>
              <a:rPr lang="ru-RU" sz="1400" dirty="0" smtClean="0"/>
              <a:t> </a:t>
            </a:r>
            <a:r>
              <a:rPr lang="ru-RU" sz="1400" dirty="0" err="1" smtClean="0"/>
              <a:t>of</a:t>
            </a:r>
            <a:r>
              <a:rPr lang="ru-RU" sz="1400" dirty="0" smtClean="0"/>
              <a:t> </a:t>
            </a:r>
            <a:r>
              <a:rPr lang="ru-RU" sz="1400" dirty="0" err="1" smtClean="0"/>
              <a:t>Aviation</a:t>
            </a:r>
            <a:r>
              <a:rPr lang="ru-RU" sz="1400" dirty="0" smtClean="0"/>
              <a:t> </a:t>
            </a:r>
            <a:r>
              <a:rPr lang="ru-RU" sz="1400" dirty="0" err="1" smtClean="0"/>
              <a:t>Medicine</a:t>
            </a:r>
            <a:r>
              <a:rPr lang="ru-RU" sz="1400" dirty="0" smtClean="0"/>
              <a:t>). Кроме того, впервые в медицинских аэрокосмических экспериментах кабины с животными опускались не на сушу, а в Атлантический океан. Для подъема капсулы в районе </a:t>
            </a:r>
            <a:r>
              <a:rPr lang="ru-RU" sz="1400" b="1" dirty="0" smtClean="0"/>
              <a:t>острова</a:t>
            </a:r>
            <a:r>
              <a:rPr lang="en-US" sz="1400" b="1" dirty="0" smtClean="0"/>
              <a:t> </a:t>
            </a:r>
            <a:r>
              <a:rPr lang="ru-RU" sz="1400" dirty="0" smtClean="0"/>
              <a:t>Антигуа (</a:t>
            </a:r>
            <a:r>
              <a:rPr lang="ru-RU" sz="1400" dirty="0" err="1" smtClean="0"/>
              <a:t>Antigua</a:t>
            </a:r>
            <a:r>
              <a:rPr lang="ru-RU" sz="1400" dirty="0" smtClean="0"/>
              <a:t>) дежурило несколько судов ВМС США. Таком образом эту программу можно считать совместной работой трех родов войск.</a:t>
            </a:r>
          </a:p>
          <a:p>
            <a:pPr algn="just">
              <a:lnSpc>
                <a:spcPct val="150000"/>
              </a:lnSpc>
            </a:pPr>
            <a:r>
              <a:rPr lang="ru-RU" sz="1400" dirty="0" smtClean="0"/>
              <a:t>Для полётов использовалась состоявшая на вооружении ВВС США баллистическая ракета среднего радиуса действия (</a:t>
            </a:r>
            <a:r>
              <a:rPr lang="ru-RU" sz="1400" dirty="0" err="1" smtClean="0"/>
              <a:t>Intermediate</a:t>
            </a:r>
            <a:r>
              <a:rPr lang="ru-RU" sz="1400" dirty="0" smtClean="0"/>
              <a:t> </a:t>
            </a:r>
            <a:r>
              <a:rPr lang="ru-RU" sz="1400" dirty="0" err="1" smtClean="0"/>
              <a:t>Range</a:t>
            </a:r>
            <a:r>
              <a:rPr lang="ru-RU" sz="1400" dirty="0" smtClean="0"/>
              <a:t> </a:t>
            </a:r>
            <a:r>
              <a:rPr lang="ru-RU" sz="1400" dirty="0" err="1" smtClean="0"/>
              <a:t>Ballistic</a:t>
            </a:r>
            <a:r>
              <a:rPr lang="ru-RU" sz="1400" dirty="0" smtClean="0"/>
              <a:t> </a:t>
            </a:r>
            <a:r>
              <a:rPr lang="ru-RU" sz="1400" dirty="0" err="1" smtClean="0"/>
              <a:t>Missile</a:t>
            </a:r>
            <a:r>
              <a:rPr lang="ru-RU" sz="1400" dirty="0" smtClean="0"/>
              <a:t> (IRBM)) «Юпитер» (</a:t>
            </a:r>
            <a:r>
              <a:rPr lang="ru-RU" sz="1400" dirty="0" err="1" smtClean="0"/>
              <a:t>Jupiter</a:t>
            </a:r>
            <a:r>
              <a:rPr lang="ru-RU" sz="1400" dirty="0" smtClean="0"/>
              <a:t>), запускавшаяся со стартового комплекса VLF26 Командование запуском осуществлялось Управлением баллистических ракет Сухопутных войск США (</a:t>
            </a:r>
            <a:r>
              <a:rPr lang="ru-RU" sz="1400" dirty="0" err="1" smtClean="0"/>
              <a:t>Army</a:t>
            </a:r>
            <a:r>
              <a:rPr lang="ru-RU" sz="1400" dirty="0" smtClean="0"/>
              <a:t> </a:t>
            </a:r>
            <a:r>
              <a:rPr lang="ru-RU" sz="1400" dirty="0" err="1" smtClean="0"/>
              <a:t>Ballistic</a:t>
            </a:r>
            <a:r>
              <a:rPr lang="ru-RU" sz="1400" dirty="0" smtClean="0"/>
              <a:t> </a:t>
            </a:r>
            <a:r>
              <a:rPr lang="ru-RU" sz="1400" dirty="0" err="1" smtClean="0"/>
              <a:t>Missile</a:t>
            </a:r>
            <a:r>
              <a:rPr lang="ru-RU" sz="1400" dirty="0" smtClean="0"/>
              <a:t> </a:t>
            </a:r>
            <a:r>
              <a:rPr lang="ru-RU" sz="1400" dirty="0" err="1" smtClean="0"/>
              <a:t>Agency</a:t>
            </a:r>
            <a:r>
              <a:rPr lang="ru-RU" sz="1400" dirty="0" smtClean="0"/>
              <a:t> (AMBA)), так как до ноября 1956 года </a:t>
            </a:r>
            <a:r>
              <a:rPr lang="ru-RU" sz="1400" dirty="0" err="1" smtClean="0"/>
              <a:t>Jupiter</a:t>
            </a:r>
            <a:r>
              <a:rPr lang="ru-RU" sz="1400" dirty="0" smtClean="0"/>
              <a:t> IRBM разрабатывалась по программе Сухопутных войск, и лишь затем была передана в ВВС. В соответствии с программой полёта - проведением медико-биологических экспериментов, состоявшиеся полёты иногда в литературе обозначают как «Юпитер </a:t>
            </a:r>
            <a:r>
              <a:rPr lang="ru-RU" sz="1400" dirty="0" err="1" smtClean="0"/>
              <a:t>Байофлайт</a:t>
            </a:r>
            <a:r>
              <a:rPr lang="ru-RU" sz="1400" dirty="0" smtClean="0"/>
              <a:t>» (</a:t>
            </a:r>
            <a:r>
              <a:rPr lang="ru-RU" sz="1400" b="1" dirty="0" err="1" smtClean="0"/>
              <a:t>Jupiter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Bioflight</a:t>
            </a:r>
            <a:r>
              <a:rPr lang="ru-RU" sz="1400" dirty="0" smtClean="0"/>
              <a:t>). 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06916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sz="1400" dirty="0" smtClean="0"/>
              <a:t>Как и в предыдущих случаях, животные размещались в контейнере, находившимся под обтекателем головной части ракеты.</a:t>
            </a:r>
            <a:endParaRPr lang="en-US" sz="1400" dirty="0" smtClean="0"/>
          </a:p>
          <a:p>
            <a:pPr algn="just">
              <a:lnSpc>
                <a:spcPct val="150000"/>
              </a:lnSpc>
            </a:pPr>
            <a:r>
              <a:rPr lang="ru-RU" sz="1400" dirty="0" smtClean="0"/>
              <a:t>Известно о трех запусках по этой программе, однако обезьяны использовались, судя по всему, только в двух из них. Во время </a:t>
            </a:r>
            <a:r>
              <a:rPr lang="ru-RU" sz="1400" b="1" dirty="0" smtClean="0"/>
              <a:t>первого</a:t>
            </a:r>
            <a:r>
              <a:rPr lang="ru-RU" sz="1400" dirty="0" smtClean="0"/>
              <a:t> запуска, состоявшегося 13 декабря 1958 года, в полёт по суборбитальной траектории была отправлена беличья обезьяна (</a:t>
            </a:r>
            <a:r>
              <a:rPr lang="ru-RU" sz="1400" dirty="0" err="1" smtClean="0"/>
              <a:t>Saimiri</a:t>
            </a:r>
            <a:r>
              <a:rPr lang="ru-RU" sz="1400" dirty="0" smtClean="0"/>
              <a:t> </a:t>
            </a:r>
            <a:r>
              <a:rPr lang="ru-RU" sz="1400" dirty="0" err="1" smtClean="0"/>
              <a:t>sciureus</a:t>
            </a:r>
            <a:r>
              <a:rPr lang="ru-RU" sz="1400" dirty="0" smtClean="0"/>
              <a:t>) Гордо (</a:t>
            </a:r>
            <a:r>
              <a:rPr lang="ru-RU" sz="1400" dirty="0" err="1" smtClean="0"/>
              <a:t>Gordo</a:t>
            </a:r>
            <a:r>
              <a:rPr lang="ru-RU" sz="1400" dirty="0" smtClean="0"/>
              <a:t>), у которого была также кличка </a:t>
            </a:r>
            <a:r>
              <a:rPr lang="ru-RU" sz="1400" dirty="0" err="1" smtClean="0"/>
              <a:t>Old</a:t>
            </a:r>
            <a:r>
              <a:rPr lang="ru-RU" sz="1400" dirty="0" smtClean="0"/>
              <a:t> </a:t>
            </a:r>
            <a:r>
              <a:rPr lang="ru-RU" sz="1400" dirty="0" err="1" smtClean="0"/>
              <a:t>Reliable</a:t>
            </a:r>
            <a:r>
              <a:rPr lang="ru-RU" sz="1400" dirty="0" smtClean="0"/>
              <a:t> (Старый надежный друг, старина?). Ракета успешно поднялась на высоту около 500 км. Перегрузка при взлете составила 10 </a:t>
            </a:r>
            <a:r>
              <a:rPr lang="ru-RU" sz="1400" dirty="0" err="1" smtClean="0"/>
              <a:t>g</a:t>
            </a:r>
            <a:r>
              <a:rPr lang="ru-RU" sz="1400" dirty="0" smtClean="0"/>
              <a:t>, а при спуске в атмосфере со скоростью более 10 000 миль в час достигала 40 </a:t>
            </a:r>
            <a:r>
              <a:rPr lang="ru-RU" sz="1400" dirty="0" err="1" smtClean="0"/>
              <a:t>g</a:t>
            </a:r>
            <a:r>
              <a:rPr lang="ru-RU" sz="1400" dirty="0" smtClean="0"/>
              <a:t>. В течении 8,3 секунд обезьяна находилась в состоянии невесомости. Получаемая телеметрическая информация свидетельствовала, что Гордо перенес все этапы полёта нормально. Приводнение также прошло в целом успешно на расстоянии 2411 км от места старта, однако вскоре после приводнения головная часть ракеты с обезьяной затонула и обезьяна погибла. Из-за отклонения капсулы от расчетной точки посадки, вызванного проблемами с </a:t>
            </a:r>
            <a:r>
              <a:rPr lang="ru-RU" sz="1400" dirty="0" err="1" smtClean="0"/>
              <a:t>разделеним</a:t>
            </a:r>
            <a:r>
              <a:rPr lang="ru-RU" sz="1400" dirty="0" smtClean="0"/>
              <a:t> отсеков ракеты, участвовавшие в операции корабли ВМС США не успели вовремя обнаружить кабину и поднять её на борт. Правда, по некоторым сообщениям, капсулу и не предполагалось поднимать, и обезьяна была обречена с самого начала.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u-RU" sz="1400" dirty="0" smtClean="0"/>
              <a:t>Для запусков использовалась межконтинентальная баллистическая ракета «Атлас» (ICBM </a:t>
            </a:r>
            <a:r>
              <a:rPr lang="ru-RU" sz="1400" dirty="0" err="1" smtClean="0"/>
              <a:t>Atlas</a:t>
            </a:r>
            <a:r>
              <a:rPr lang="ru-RU" sz="1400" dirty="0" smtClean="0"/>
              <a:t>), разрабатывавшаяся ВВС США с 1954 года. Использовалась модификация </a:t>
            </a:r>
            <a:r>
              <a:rPr lang="ru-RU" sz="1400" dirty="0" err="1" smtClean="0"/>
              <a:t>Atlas</a:t>
            </a:r>
            <a:r>
              <a:rPr lang="ru-RU" sz="1400" dirty="0" smtClean="0"/>
              <a:t> E, запускаемая со стартового комплекса LC13 с мыса Канаверал (</a:t>
            </a:r>
            <a:r>
              <a:rPr lang="ru-RU" sz="1400" dirty="0" err="1" smtClean="0"/>
              <a:t>Cape</a:t>
            </a:r>
            <a:r>
              <a:rPr lang="ru-RU" sz="1400" dirty="0" smtClean="0"/>
              <a:t> </a:t>
            </a:r>
            <a:r>
              <a:rPr lang="ru-RU" sz="1400" dirty="0" err="1" smtClean="0"/>
              <a:t>Canaveral</a:t>
            </a:r>
            <a:r>
              <a:rPr lang="ru-RU" sz="1400" dirty="0" smtClean="0"/>
              <a:t>). Согласно имеющийся информации, обезьяны размещались в небольшом алюминиевом цилиндре в носовой части ракеты. Согласно другим источникам, во время старта 20 декабря камера с животным монтировалась на боковой поверхности ракеты.</a:t>
            </a:r>
          </a:p>
          <a:p>
            <a:pPr algn="just">
              <a:lnSpc>
                <a:spcPct val="150000"/>
              </a:lnSpc>
            </a:pPr>
            <a:r>
              <a:rPr lang="ru-RU" sz="1400" dirty="0" smtClean="0"/>
              <a:t>Состоялось два запуска по этой программе. </a:t>
            </a:r>
            <a:r>
              <a:rPr lang="ru-RU" sz="1400" b="1" dirty="0" smtClean="0"/>
              <a:t>Первый</a:t>
            </a:r>
            <a:r>
              <a:rPr lang="ru-RU" sz="1400" dirty="0" smtClean="0"/>
              <a:t> полёт, состоявшийся 10 ноября 1961 года, окончился катастрофой. На 15-й секунде полёта произошел отказ главного двигателя ракеты </a:t>
            </a:r>
            <a:r>
              <a:rPr lang="ru-RU" sz="1400" dirty="0" err="1" smtClean="0"/>
              <a:t>Atlas</a:t>
            </a:r>
            <a:r>
              <a:rPr lang="ru-RU" sz="1400" dirty="0" smtClean="0"/>
              <a:t> E. Чтобы избежать падения целой ракеты на Землю, на 35-й секунде офицер </a:t>
            </a:r>
            <a:r>
              <a:rPr lang="ru-RU" sz="1400" dirty="0" err="1" smtClean="0"/>
              <a:t>Atlantic</a:t>
            </a:r>
            <a:r>
              <a:rPr lang="ru-RU" sz="1400" dirty="0" smtClean="0"/>
              <a:t> </a:t>
            </a:r>
            <a:r>
              <a:rPr lang="ru-RU" sz="1400" dirty="0" err="1" smtClean="0"/>
              <a:t>Missile</a:t>
            </a:r>
            <a:r>
              <a:rPr lang="ru-RU" sz="1400" dirty="0" smtClean="0"/>
              <a:t> </a:t>
            </a:r>
            <a:r>
              <a:rPr lang="ru-RU" sz="1400" dirty="0" err="1" smtClean="0"/>
              <a:t>Range</a:t>
            </a:r>
            <a:r>
              <a:rPr lang="ru-RU" sz="1400" dirty="0" smtClean="0"/>
              <a:t> выдал команду на подрыв ракеты. Находившаяся в головной части носителя беличья обезьяна Голиаф (</a:t>
            </a:r>
            <a:r>
              <a:rPr lang="ru-RU" sz="1400" dirty="0" err="1" smtClean="0"/>
              <a:t>Goliath</a:t>
            </a:r>
            <a:r>
              <a:rPr lang="ru-RU" sz="1400" dirty="0" smtClean="0"/>
              <a:t>) весом 680 грамм погибла.</a:t>
            </a:r>
            <a:r>
              <a:rPr lang="ru-RU" sz="1400" b="1" dirty="0" smtClean="0"/>
              <a:t> Второй</a:t>
            </a:r>
            <a:r>
              <a:rPr lang="ru-RU" sz="1400" dirty="0" smtClean="0"/>
              <a:t> полёт, состоявшийся 20 декабря, протекал более удачно. Головная часть ракеты поднялась на высоту около 500 км (по другим данным - 1800 км). При этом по данным телеметрической информации самочувствие обезьяны было нормальное.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1400" dirty="0" smtClean="0"/>
              <a:t>После получасового полёта капсула с макакой резусом </a:t>
            </a:r>
            <a:r>
              <a:rPr lang="ru-RU" sz="1400" dirty="0" err="1" smtClean="0"/>
              <a:t>Скэтбэк</a:t>
            </a:r>
            <a:r>
              <a:rPr lang="ru-RU" sz="1400" dirty="0" smtClean="0"/>
              <a:t> (</a:t>
            </a:r>
            <a:r>
              <a:rPr lang="ru-RU" sz="1400" dirty="0" err="1" smtClean="0"/>
              <a:t>Scatback</a:t>
            </a:r>
            <a:r>
              <a:rPr lang="ru-RU" sz="1400" dirty="0" smtClean="0"/>
              <a:t>) благополучно приводнилась на расстоянии около 11000 км от места старта. Однако кораблям группы спасения не удалось найти капсулу и спасти обезьяну. Вероятно, через некоторое время капсула затонула, как это уже бывало, и обезьяна погибла уже после полета. </a:t>
            </a:r>
            <a:endParaRPr lang="en-US" sz="1400" dirty="0" smtClean="0"/>
          </a:p>
          <a:p>
            <a:pPr>
              <a:lnSpc>
                <a:spcPct val="150000"/>
              </a:lnSpc>
            </a:pPr>
            <a:r>
              <a:rPr lang="ru-RU" sz="1400" dirty="0" smtClean="0"/>
              <a:t>Самый курьезный момент произошел с собакой Смелый</a:t>
            </a:r>
            <a:r>
              <a:rPr lang="en-US" sz="1400" dirty="0" smtClean="0"/>
              <a:t>.</a:t>
            </a:r>
            <a:r>
              <a:rPr lang="ru-RU" sz="1400" dirty="0" smtClean="0"/>
              <a:t>С</a:t>
            </a:r>
            <a:r>
              <a:rPr lang="en-US" sz="1400" dirty="0" smtClean="0"/>
              <a:t>o</a:t>
            </a:r>
            <a:r>
              <a:rPr lang="ru-RU" sz="1400" dirty="0" smtClean="0"/>
              <a:t>баку Смелый готовили ко второму полету на ракете.</a:t>
            </a:r>
            <a:r>
              <a:rPr lang="en-US" sz="1400" dirty="0" smtClean="0"/>
              <a:t> </a:t>
            </a:r>
            <a:r>
              <a:rPr lang="ru-RU" sz="1400" dirty="0" smtClean="0"/>
              <a:t>Все необходимые процедуры,</a:t>
            </a:r>
            <a:r>
              <a:rPr lang="en-US" sz="1400" dirty="0" smtClean="0"/>
              <a:t> </a:t>
            </a:r>
            <a:r>
              <a:rPr lang="ru-RU" sz="1400" dirty="0" smtClean="0"/>
              <a:t>все повторную подготовку собака перенесла спокойно.</a:t>
            </a:r>
            <a:r>
              <a:rPr lang="en-US" sz="1400" dirty="0" smtClean="0"/>
              <a:t> </a:t>
            </a:r>
            <a:r>
              <a:rPr lang="ru-RU" sz="1400" dirty="0" smtClean="0"/>
              <a:t>Но когда вечером накануне старта её выпустили погулять,</a:t>
            </a:r>
            <a:r>
              <a:rPr lang="en-US" sz="1400" dirty="0" smtClean="0"/>
              <a:t> </a:t>
            </a:r>
            <a:r>
              <a:rPr lang="ru-RU" sz="1400" dirty="0" smtClean="0"/>
              <a:t>неожиданно для всех собака умчалась в степь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Список используемой литературы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Курбатов</a:t>
            </a:r>
            <a:r>
              <a:rPr lang="en-US" dirty="0" smtClean="0"/>
              <a:t>”</a:t>
            </a:r>
            <a:r>
              <a:rPr lang="ru-RU" dirty="0" smtClean="0"/>
              <a:t> Я хочу в космос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http://pksite.emitr.ru/space _animals/</a:t>
            </a:r>
          </a:p>
          <a:p>
            <a:r>
              <a:rPr lang="en-US" dirty="0" smtClean="0"/>
              <a:t>http://www.astronaut.ru/animals/text/200.htm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Цыган и </a:t>
            </a:r>
            <a:r>
              <a:rPr lang="ru-RU" b="1" dirty="0" err="1"/>
              <a:t>Дезик</a:t>
            </a:r>
            <a:r>
              <a:rPr lang="ru-RU" dirty="0"/>
              <a:t>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ru-RU" sz="1400" dirty="0"/>
              <a:t>  </a:t>
            </a:r>
            <a:r>
              <a:rPr lang="en-US" sz="1400" dirty="0" smtClean="0"/>
              <a:t>      </a:t>
            </a:r>
            <a:r>
              <a:rPr lang="ru-RU" sz="1400" b="1" dirty="0" smtClean="0"/>
              <a:t>Цыган </a:t>
            </a:r>
            <a:r>
              <a:rPr lang="ru-RU" sz="1400" b="1" dirty="0"/>
              <a:t>и </a:t>
            </a:r>
            <a:r>
              <a:rPr lang="ru-RU" sz="1400" b="1" dirty="0" err="1"/>
              <a:t>Дезик</a:t>
            </a:r>
            <a:r>
              <a:rPr lang="ru-RU" sz="1400" dirty="0"/>
              <a:t> — первые живые земные существа, совершившие полёт на геофизической ракете В-1В (Р-1В) в верхние слои атмосферы 22 июля 1951 года с полигона Капустин Яр в Астраханской области в рамках проекта ВР-190 — запуска человека на ракете по баллистической траектории. </a:t>
            </a:r>
            <a:r>
              <a:rPr lang="ru-RU" sz="1400" dirty="0" smtClean="0"/>
              <a:t>Целью </a:t>
            </a:r>
            <a:r>
              <a:rPr lang="ru-RU" sz="1400" dirty="0"/>
              <a:t>эксперимента по запуску собак было проведение исследований возможности полёта и наблюдения за поведением высокоорганизованных животных в условиях ракетного полёта на баллистических ракетах, а также изучения сложных физических явлений в околоземном пространстве. Кроме этого, проводились испытания системы аварийного спасения головной части ракеты с пассажирами. Учёными исследовались почти все факторы как физического, так и космического характера: изменённая сила тяжести, вибрации, ударные перегрузки, звуковые и шумовые раздражители различной природы и интенсивности, лучевые воздействия, гипокинезия, гиподинамия, изменённый газовый состав окружающей атмосферы, токсические </a:t>
            </a:r>
            <a:r>
              <a:rPr lang="ru-RU" sz="1400" dirty="0" smtClean="0"/>
              <a:t>факторы .</a:t>
            </a:r>
            <a:endParaRPr lang="en-US" sz="1400" dirty="0"/>
          </a:p>
          <a:p>
            <a:pPr>
              <a:lnSpc>
                <a:spcPct val="160000"/>
              </a:lnSpc>
              <a:buNone/>
            </a:pPr>
            <a:r>
              <a:rPr lang="ru-RU" sz="1400" dirty="0"/>
              <a:t>  </a:t>
            </a:r>
            <a:r>
              <a:rPr lang="en-US" sz="1400" dirty="0" smtClean="0"/>
              <a:t>       </a:t>
            </a:r>
            <a:r>
              <a:rPr lang="ru-RU" sz="1400" dirty="0" smtClean="0"/>
              <a:t>В </a:t>
            </a:r>
            <a:r>
              <a:rPr lang="ru-RU" sz="1400" dirty="0"/>
              <a:t>конце 1940-х годов, согласно секретному постановлению Советского Правительства от 13 мая 1946 года, положившему начало развития ракетной отрасли страны, возникла необходимость начать исследования комплексного </a:t>
            </a:r>
            <a:r>
              <a:rPr lang="ru-RU" sz="1400" dirty="0" smtClean="0"/>
              <a:t>воздействии.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70000"/>
              </a:lnSpc>
              <a:buNone/>
            </a:pPr>
            <a:r>
              <a:rPr lang="ru-RU" sz="1400" dirty="0"/>
              <a:t> </a:t>
            </a:r>
            <a:r>
              <a:rPr lang="en-US" sz="2000" dirty="0" smtClean="0"/>
              <a:t>        </a:t>
            </a:r>
            <a:r>
              <a:rPr lang="ru-RU" sz="2000" dirty="0" smtClean="0"/>
              <a:t>В </a:t>
            </a:r>
            <a:r>
              <a:rPr lang="ru-RU" sz="2000" dirty="0"/>
              <a:t>том же году С. П. Королёв и его соратники были назначены главными конструкторами различных систем жидкостных баллистических управляемых ракет. Необходимо было исследовать влияние таких полётов на живые организмы и их жизнеспособность</a:t>
            </a:r>
            <a:r>
              <a:rPr lang="ru-RU" sz="2000" dirty="0" smtClean="0"/>
              <a:t>. В декабре 1950 года на совместной сессии Академии наук СССР и Академии Медицинских Наук СССР возник спор: кого посылать в полёты на ракетах?</a:t>
            </a:r>
            <a:r>
              <a:rPr lang="en-US" sz="2000" dirty="0" smtClean="0"/>
              <a:t> </a:t>
            </a:r>
            <a:r>
              <a:rPr lang="ru-RU" sz="2000" dirty="0" smtClean="0"/>
              <a:t>Претендентами были с одной стороны: крысы, мыши с другой стороны — обезьяны, как ближайший к человеку вид.</a:t>
            </a:r>
            <a:r>
              <a:rPr lang="en-US" sz="2000" dirty="0" smtClean="0"/>
              <a:t> </a:t>
            </a:r>
            <a:r>
              <a:rPr lang="ru-RU" sz="2000" dirty="0" smtClean="0"/>
              <a:t>Обезьяны трудно поддавались дрессировке и были крайне невыносливыми; кроме этого они постоянно проявляли беспокойство, срывали с себя датчики и мешали</a:t>
            </a:r>
            <a:r>
              <a:rPr lang="en-US" sz="2000" dirty="0"/>
              <a:t> </a:t>
            </a:r>
            <a:r>
              <a:rPr lang="ru-RU" sz="2000" dirty="0" smtClean="0"/>
              <a:t>исследователям.</a:t>
            </a:r>
            <a:r>
              <a:rPr lang="en-US" sz="2000" dirty="0" smtClean="0"/>
              <a:t> </a:t>
            </a:r>
            <a:r>
              <a:rPr lang="ru-RU" sz="2000" dirty="0" smtClean="0"/>
              <a:t>После этого случая решено было привлечь к полету собак.</a:t>
            </a:r>
            <a:r>
              <a:rPr lang="ru-RU" sz="2000" dirty="0"/>
              <a:t> По всем направлениям интенсивно шла напряжённая работа и, к осени 1950 года, уже проводилось огневое стендовое испытание геофизической ракеты. В её головном отсеке находился первый экипаж — собаки </a:t>
            </a:r>
            <a:r>
              <a:rPr lang="ru-RU" sz="2000" dirty="0" err="1"/>
              <a:t>Дезик</a:t>
            </a:r>
            <a:r>
              <a:rPr lang="ru-RU" sz="2000" dirty="0"/>
              <a:t> и Цыган. Данные  испытания они выдержали успешно.    Однако, </a:t>
            </a:r>
            <a:r>
              <a:rPr lang="ru-RU" sz="2000" dirty="0" err="1"/>
              <a:t>Дезик</a:t>
            </a:r>
            <a:r>
              <a:rPr lang="ru-RU" sz="2000" dirty="0"/>
              <a:t> и Цыган были не простыми собаками. До этого они прошли строгий отбор. Изготовители ракет и оборудования требовали, чтобы собаки соответствовали особым нормам. Вес: 6-7 кг, рост: не выше 35 см, возраст: от 2 до 6 лет, с крепким здоровьем. Такие требования возникали вследствие параметров ракетного оборудования и сложности полёта</a:t>
            </a:r>
            <a:r>
              <a:rPr lang="ru-RU" sz="1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1400" dirty="0" smtClean="0"/>
              <a:t>         </a:t>
            </a:r>
            <a:r>
              <a:rPr lang="ru-RU" sz="1400" dirty="0" smtClean="0"/>
              <a:t>Учёными </a:t>
            </a:r>
            <a:r>
              <a:rPr lang="ru-RU" sz="1400" dirty="0"/>
              <a:t>было решено запускать сразу двух собак в одном контейнере, чтобы исключить возможность индивидуальной реакции и получить более объективные результаты. В этом случае подбирались пары собак наиболее совместимых по нраву. Серьёзные наблюдения за ними проводились даже во время обычных прогулок</a:t>
            </a:r>
            <a:r>
              <a:rPr lang="ru-RU" sz="1400" dirty="0" smtClean="0"/>
              <a:t>.</a:t>
            </a:r>
            <a:r>
              <a:rPr lang="ru-RU" sz="1400" dirty="0"/>
              <a:t>   Для доставки животных на околоземное пространство была использована </a:t>
            </a:r>
            <a:r>
              <a:rPr lang="ru-RU" sz="1400" dirty="0" err="1"/>
              <a:t>жидкотопливная</a:t>
            </a:r>
            <a:r>
              <a:rPr lang="ru-RU" sz="1400" dirty="0"/>
              <a:t> одноступенчатая ракета типа Р-1 модификации В-1В, являющейся одной из первых советских геофизических ракет, используемых для проведения комплекса научных исследований и экспериментальных работ, на высотах до 100 км. </a:t>
            </a:r>
            <a:r>
              <a:rPr lang="ru-RU" sz="1400" dirty="0" smtClean="0"/>
              <a:t>22 </a:t>
            </a:r>
            <a:r>
              <a:rPr lang="ru-RU" sz="1400" dirty="0"/>
              <a:t>июля 1951 года. 4 часа утра. Из-за горизонта выходит солнце. Вокруг ракеты Р-1 на цементном основании стартового стола проводят последние проверки конструкторы, военные, инженеры и медики</a:t>
            </a:r>
            <a:r>
              <a:rPr lang="ru-RU" sz="1400" dirty="0" smtClean="0"/>
              <a:t>.</a:t>
            </a:r>
            <a:r>
              <a:rPr lang="ru-RU" sz="1400" dirty="0"/>
              <a:t> </a:t>
            </a:r>
            <a:r>
              <a:rPr lang="ru-RU" sz="1400" dirty="0" err="1"/>
              <a:t>Дезик</a:t>
            </a:r>
            <a:r>
              <a:rPr lang="ru-RU" sz="1400" dirty="0"/>
              <a:t> и Цыган  одеты в специальные костюмы, удерживающие на их теле датчики. Они очень спокойны — их готовили к полёту почти целый год</a:t>
            </a:r>
            <a:r>
              <a:rPr lang="ru-RU" sz="1400" dirty="0" smtClean="0"/>
              <a:t>.</a:t>
            </a:r>
            <a:r>
              <a:rPr lang="ru-RU" sz="1400" dirty="0"/>
              <a:t> Сама ракета поднялась на высоту около 101 км и упала оттуда через несколько минут в пяти километрах от места запуска</a:t>
            </a:r>
            <a:r>
              <a:rPr lang="ru-RU" sz="1500" dirty="0"/>
              <a:t>. 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sz="1400" dirty="0"/>
              <a:t>Сама ракета поднялась на высоту около 101 км и упала оттуда через несколько минут в пяти километрах от места запуска. Через 15 минут после старта, на высоте около 7 км раскрылся </a:t>
            </a:r>
            <a:r>
              <a:rPr lang="ru-RU" sz="1400" dirty="0" smtClean="0"/>
              <a:t> белый парашют</a:t>
            </a:r>
            <a:r>
              <a:rPr lang="ru-RU" sz="1400" dirty="0"/>
              <a:t>, несущий головную часть ракеты с приборным отсеком. Увидев его, все бросились к месту возможного приземления. Те, кто первыми достигли приземлившейся кабины, заглядывали в иллюминатор. Послышались громкие крики: «Живые! Лают!». Подъехавшие к месту посадки на автомобилях остальные специалисты, в том числе и Королёв, открыли люк, отсоединили штекеры, и вытащили </a:t>
            </a:r>
            <a:r>
              <a:rPr lang="ru-RU" sz="1400" dirty="0" err="1"/>
              <a:t>Дезика</a:t>
            </a:r>
            <a:r>
              <a:rPr lang="ru-RU" sz="1400" dirty="0"/>
              <a:t> и Цыгана на лотках из кабины головной части ракеты</a:t>
            </a:r>
            <a:r>
              <a:rPr lang="ru-RU" sz="1400" dirty="0" smtClean="0"/>
              <a:t>.</a:t>
            </a:r>
            <a:r>
              <a:rPr lang="ru-RU" sz="1400" dirty="0"/>
              <a:t> </a:t>
            </a:r>
            <a:r>
              <a:rPr lang="ru-RU" sz="1400" dirty="0" err="1"/>
              <a:t>Дезик</a:t>
            </a:r>
            <a:r>
              <a:rPr lang="ru-RU" sz="1400" dirty="0"/>
              <a:t> оказался абсолютно невредим, но Цыган слегка ободрал живот при приземлении. Одного из псов Королёв подхватил и стал бегать с ним от радости, а потом потребовал посадить обоих именно в его машину, чтобы довезти до пункта дислокации</a:t>
            </a:r>
            <a:r>
              <a:rPr lang="ru-RU" sz="1400" dirty="0" smtClean="0"/>
              <a:t>.</a:t>
            </a:r>
            <a:r>
              <a:rPr lang="ru-RU" sz="1400" dirty="0"/>
              <a:t>   Первый полёт </a:t>
            </a:r>
            <a:r>
              <a:rPr lang="ru-RU" sz="1400" dirty="0" err="1"/>
              <a:t>Дезика</a:t>
            </a:r>
            <a:r>
              <a:rPr lang="ru-RU" sz="1400" dirty="0"/>
              <a:t> и Цыгана на ракете являлся грандиозным шагом вперёд на пути освоения космоса. Тщательные послеполётные обследования показали, что никаких особых изменений в физиологическом состоянии у них не обнаружено. Поведение собак в полёте не отличалось от исходного. Они прекрасно перенесли перегрузки, состояние временной невесомости не оказало вредного воздействия на их организмы.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roketa_r-1b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260648"/>
            <a:ext cx="5071400" cy="632454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Лайка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1400" dirty="0" smtClean="0"/>
              <a:t>C</a:t>
            </a:r>
            <a:r>
              <a:rPr lang="ru-RU" sz="1400" dirty="0" err="1" smtClean="0"/>
              <a:t>оветская</a:t>
            </a:r>
            <a:r>
              <a:rPr lang="ru-RU" sz="1400" dirty="0" smtClean="0"/>
              <a:t> </a:t>
            </a:r>
            <a:r>
              <a:rPr lang="ru-RU" sz="1400" dirty="0"/>
              <a:t>собака-космонавт, первое животное, выведенное на орбиту Земли. Была запущена в космос 3 ноября 1957 года в половине шестого утра по московскому времени на советском корабле «Спутник-2». На тот момент Лайке было около двух лет, и вес — около 6 </a:t>
            </a:r>
            <a:r>
              <a:rPr lang="ru-RU" sz="1400" dirty="0" smtClean="0"/>
              <a:t>килограммов</a:t>
            </a:r>
            <a:r>
              <a:rPr lang="ru-RU" sz="1400" dirty="0"/>
              <a:t> </a:t>
            </a:r>
            <a:r>
              <a:rPr lang="ru-RU" sz="1400" dirty="0" smtClean="0"/>
              <a:t>. В </a:t>
            </a:r>
            <a:r>
              <a:rPr lang="ru-RU" sz="1400" dirty="0"/>
              <a:t>конструировании герметичной кабины «Спутника-2», в которой должна была лететь </a:t>
            </a:r>
            <a:r>
              <a:rPr lang="en-US" sz="1400" dirty="0" smtClean="0"/>
              <a:t> </a:t>
            </a:r>
            <a:r>
              <a:rPr lang="ru-RU" sz="1400" dirty="0" smtClean="0"/>
              <a:t>Лайка помимо </a:t>
            </a:r>
            <a:r>
              <a:rPr lang="ru-RU" sz="1400" dirty="0"/>
              <a:t>конструкторов участвовали медики и инженеры В. И. </a:t>
            </a:r>
            <a:r>
              <a:rPr lang="ru-RU" sz="1400" dirty="0" err="1"/>
              <a:t>Данилейко</a:t>
            </a:r>
            <a:r>
              <a:rPr lang="ru-RU" sz="1400" dirty="0"/>
              <a:t>, Л. А. </a:t>
            </a:r>
            <a:r>
              <a:rPr lang="ru-RU" sz="1400" dirty="0" err="1"/>
              <a:t>Гребенев</a:t>
            </a:r>
            <a:r>
              <a:rPr lang="ru-RU" sz="1400" dirty="0"/>
              <a:t>, В. С. Георгиевский, В. Г. </a:t>
            </a:r>
            <a:r>
              <a:rPr lang="ru-RU" sz="1400" dirty="0" err="1"/>
              <a:t>Буйлов</a:t>
            </a:r>
            <a:r>
              <a:rPr lang="ru-RU" sz="1400" dirty="0"/>
              <a:t> и А. И. Афанасьев. Герметичная кабина выглядела, как цилиндр с выпуклым дном. В кабине имелись </a:t>
            </a:r>
            <a:r>
              <a:rPr lang="ru-RU" sz="1400" dirty="0" smtClean="0"/>
              <a:t> автомат </a:t>
            </a:r>
            <a:r>
              <a:rPr lang="ru-RU" sz="1400" dirty="0"/>
              <a:t> питания, система кондиционирования, которая представляла собой регенерационную установку.   Конструкторы установили предел веса собак в 6-7 кг, однако маленькие породистые собаки не годились для полёта, чаще всего они были изнежены, слишком требовательны к пище и недостаточно выносливы. Поэтому собак отбирали из питомника бездомных животных. Из 10 собак 3 претендовали на первый космический полёт с живым существом на борту: Альбина, </a:t>
            </a:r>
            <a:r>
              <a:rPr lang="ru-RU" sz="1400" dirty="0" smtClean="0"/>
              <a:t>Лайка</a:t>
            </a:r>
            <a:r>
              <a:rPr lang="ru-RU" sz="1400" dirty="0"/>
              <a:t> и Муха</a:t>
            </a:r>
            <a:r>
              <a:rPr lang="ru-RU" sz="1400" dirty="0" smtClean="0"/>
              <a:t>.</a:t>
            </a:r>
            <a:r>
              <a:rPr lang="ru-RU" sz="1400" dirty="0"/>
              <a:t> Перед полётом Лайке сделали операцию, в ходе которой установили датчики дыхания на рёбра и датчик пульса около сонной артерии. 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Лайка</a:t>
            </a:r>
            <a:endParaRPr lang="ru-RU" dirty="0"/>
          </a:p>
        </p:txBody>
      </p:sp>
      <p:pic>
        <p:nvPicPr>
          <p:cNvPr id="4" name="Содержимое 3" descr="lajk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1966" y="1672430"/>
            <a:ext cx="7134410" cy="518556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1621</TotalTime>
  <Words>712</Words>
  <Application>Microsoft Office PowerPoint</Application>
  <PresentationFormat>Экран (4:3)</PresentationFormat>
  <Paragraphs>44</Paragraphs>
  <Slides>27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Апекс</vt:lpstr>
      <vt:lpstr>    ЦВО Творчество &lt;творческие лаборатории юных исследователей&lt;АСТРА&gt;   Животные в космосе</vt:lpstr>
      <vt:lpstr>Цыган и Дезик </vt:lpstr>
      <vt:lpstr>Цыган и Дезик </vt:lpstr>
      <vt:lpstr>Презентация PowerPoint</vt:lpstr>
      <vt:lpstr>Презентация PowerPoint</vt:lpstr>
      <vt:lpstr>Презентация PowerPoint</vt:lpstr>
      <vt:lpstr>Презентация PowerPoint</vt:lpstr>
      <vt:lpstr>Лайка</vt:lpstr>
      <vt:lpstr>Лайка</vt:lpstr>
      <vt:lpstr>Презентация PowerPoint</vt:lpstr>
      <vt:lpstr>Презентация PowerPoint</vt:lpstr>
      <vt:lpstr>Белка и Стрелка</vt:lpstr>
      <vt:lpstr>Белка и Стрелка</vt:lpstr>
      <vt:lpstr>Презентация PowerPoint</vt:lpstr>
      <vt:lpstr>Презентация PowerPoint</vt:lpstr>
      <vt:lpstr>Презентация PowerPoint</vt:lpstr>
      <vt:lpstr>Фелисетт</vt:lpstr>
      <vt:lpstr>Фелисетт</vt:lpstr>
      <vt:lpstr>Черепахи в космосе</vt:lpstr>
      <vt:lpstr>Презентация PowerPoint</vt:lpstr>
      <vt:lpstr>Макак-резус</vt:lpstr>
      <vt:lpstr>Макак-резус</vt:lpstr>
      <vt:lpstr>Презентация PowerPoint</vt:lpstr>
      <vt:lpstr>Презентация PowerPoint</vt:lpstr>
      <vt:lpstr>Презентация PowerPoint</vt:lpstr>
      <vt:lpstr>Презентация PowerPoint</vt:lpstr>
      <vt:lpstr>Список используемой литературы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26</cp:revision>
  <dcterms:modified xsi:type="dcterms:W3CDTF">2014-03-18T13:49:07Z</dcterms:modified>
</cp:coreProperties>
</file>